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svg" ContentType="image/svg+xml"/>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2.xml" ContentType="application/vnd.openxmlformats-officedocument.presentationml.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0.xml" ContentType="application/vnd.openxmlformats-officedocument.presentationml.slideLayout+xml"/>
  <Override PartName="/ppt/slideLayouts/slideLayout29.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5.xml" ContentType="application/vnd.openxmlformats-officedocument.presentationml.slideLayout+xml"/>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Layouts/slideLayout28.xml" ContentType="application/vnd.openxmlformats-officedocument.presentationml.slideLayout+xml"/>
  <Override PartName="/ppt/slideLayouts/slideLayout10.xml" ContentType="application/vnd.openxmlformats-officedocument.presentationml.slideLayout+xml"/>
  <Override PartName="/ppt/slideLayouts/slideLayout19.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30.xml" ContentType="application/vnd.openxmlformats-officedocument.presentationml.slideLayout+xml"/>
  <Override PartName="/ppt/slideLayouts/slideLayout8.xml" ContentType="application/vnd.openxmlformats-officedocument.presentationml.slideLayout+xml"/>
  <Override PartName="/ppt/slides/slide17.xml" ContentType="application/vnd.openxmlformats-officedocument.presentationml.slide+xml"/>
  <Override PartName="/ppt/notesSlides/notesSlide17.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tableStyles.xml" ContentType="application/vnd.openxmlformats-officedocument.presentationml.tableStyles+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viewProps.xml" ContentType="application/vnd.openxmlformats-officedocument.presentationml.viewProps+xml"/>
  <Override PartName="/ppt/slides/slide9.xml" ContentType="application/vnd.openxmlformats-officedocument.presentationml.slide+xml"/>
  <Override PartName="/ppt/notesSlides/notesSlide9.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presProps.xml" ContentType="application/vnd.openxmlformats-officedocument.presentationml.presProps+xml"/>
  <Override PartName="/ppt/slides/slide7.xml" ContentType="application/vnd.openxmlformats-officedocument.presentationml.slide+xml"/>
  <Override PartName="/ppt/notesSlides/notesSlide7.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4630400" cy="8229600"/>
  <p:notesSz cx="8229600" cy="14630400"/>
  <p:embeddedFontLst>
    <p:embeddedFont>
      <p:font typeface="Montserrat" panose="0000050000000000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font" Target="/ppt/fonts/font1.fntdata"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notesMaster" Target="/ppt/notesMasters/notesMaster1.xml" Id="rId33" /><Relationship Type="http://schemas.openxmlformats.org/officeDocument/2006/relationships/tableStyles" Target="/ppt/tableStyles.xml" Id="rId38"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 Target="/ppt/slides/slide28.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openxmlformats.org/officeDocument/2006/relationships/theme" Target="/ppt/theme/theme1.xml" Id="rId37"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viewProps" Target="/ppt/viewProps.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0.xml"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presProps" Target="/ppt/presProps.xml" Id="rId35" /><Relationship Type="http://schemas.openxmlformats.org/officeDocument/2006/relationships/slide" Target="/ppt/slides/slide7.xml" Id="rId8" /><Relationship Type="http://schemas.openxmlformats.org/officeDocument/2006/relationships/slide" Target="/ppt/slides/slide2.xml" Id="rId3"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46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slide" Target="/ppt/slides/slide27.xml" Id="rId2" /><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slide" Target="/ppt/slides/slide28.xml" Id="rId2" /><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slide" Target="/ppt/slides/slide29.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slide" Target="/ppt/slides/slide30.xml" Id="rId2" /><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31.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3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slideLayout" Target="/ppt/slideLayouts/slideLayout18.xml" Id="rId18" /><Relationship Type="http://schemas.openxmlformats.org/officeDocument/2006/relationships/slideLayout" Target="/ppt/slideLayouts/slideLayout26.xml" Id="rId26" /><Relationship Type="http://schemas.openxmlformats.org/officeDocument/2006/relationships/slideLayout" Target="/ppt/slideLayouts/slideLayout3.xml" Id="rId3" /><Relationship Type="http://schemas.openxmlformats.org/officeDocument/2006/relationships/slideLayout" Target="/ppt/slideLayouts/slideLayout21.xml" Id="rId21" /><Relationship Type="http://schemas.openxmlformats.org/officeDocument/2006/relationships/slideLayout" Target="/ppt/slideLayouts/slideLayout7.xml" Id="rId7" /><Relationship Type="http://schemas.openxmlformats.org/officeDocument/2006/relationships/slideLayout" Target="/ppt/slideLayouts/slideLayout12.xml" Id="rId12" /><Relationship Type="http://schemas.openxmlformats.org/officeDocument/2006/relationships/slideLayout" Target="/ppt/slideLayouts/slideLayout17.xml" Id="rId17" /><Relationship Type="http://schemas.openxmlformats.org/officeDocument/2006/relationships/slideLayout" Target="/ppt/slideLayouts/slideLayout25.xml" Id="rId25" /><Relationship Type="http://schemas.openxmlformats.org/officeDocument/2006/relationships/theme" Target="/ppt/theme/theme1.xml" Id="rId33" /><Relationship Type="http://schemas.openxmlformats.org/officeDocument/2006/relationships/slideLayout" Target="/ppt/slideLayouts/slideLayout2.xml" Id="rId2" /><Relationship Type="http://schemas.openxmlformats.org/officeDocument/2006/relationships/slideLayout" Target="/ppt/slideLayouts/slideLayout16.xml" Id="rId16" /><Relationship Type="http://schemas.openxmlformats.org/officeDocument/2006/relationships/slideLayout" Target="/ppt/slideLayouts/slideLayout20.xml" Id="rId20" /><Relationship Type="http://schemas.openxmlformats.org/officeDocument/2006/relationships/slideLayout" Target="/ppt/slideLayouts/slideLayout29.xml" Id="rId29"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24.xml" Id="rId24" /><Relationship Type="http://schemas.openxmlformats.org/officeDocument/2006/relationships/slideLayout" Target="/ppt/slideLayouts/slideLayout32.xml" Id="rId32" /><Relationship Type="http://schemas.openxmlformats.org/officeDocument/2006/relationships/slideLayout" Target="/ppt/slideLayouts/slideLayout5.xml" Id="rId5" /><Relationship Type="http://schemas.openxmlformats.org/officeDocument/2006/relationships/slideLayout" Target="/ppt/slideLayouts/slideLayout15.xml" Id="rId15" /><Relationship Type="http://schemas.openxmlformats.org/officeDocument/2006/relationships/slideLayout" Target="/ppt/slideLayouts/slideLayout23.xml" Id="rId23" /><Relationship Type="http://schemas.openxmlformats.org/officeDocument/2006/relationships/slideLayout" Target="/ppt/slideLayouts/slideLayout28.xml" Id="rId28" /><Relationship Type="http://schemas.openxmlformats.org/officeDocument/2006/relationships/slideLayout" Target="/ppt/slideLayouts/slideLayout10.xml" Id="rId10" /><Relationship Type="http://schemas.openxmlformats.org/officeDocument/2006/relationships/slideLayout" Target="/ppt/slideLayouts/slideLayout19.xml" Id="rId19" /><Relationship Type="http://schemas.openxmlformats.org/officeDocument/2006/relationships/slideLayout" Target="/ppt/slideLayouts/slideLayout31.xml" Id="rId31" /><Relationship Type="http://schemas.openxmlformats.org/officeDocument/2006/relationships/slideLayout" Target="/ppt/slideLayouts/slideLayout4.xml" Id="rId4" /><Relationship Type="http://schemas.openxmlformats.org/officeDocument/2006/relationships/slideLayout" Target="/ppt/slideLayouts/slideLayout9.xml" Id="rId9" /><Relationship Type="http://schemas.openxmlformats.org/officeDocument/2006/relationships/slideLayout" Target="/ppt/slideLayouts/slideLayout14.xml" Id="rId14" /><Relationship Type="http://schemas.openxmlformats.org/officeDocument/2006/relationships/slideLayout" Target="/ppt/slideLayouts/slideLayout22.xml" Id="rId22" /><Relationship Type="http://schemas.openxmlformats.org/officeDocument/2006/relationships/slideLayout" Target="/ppt/slideLayouts/slideLayout27.xml" Id="rId27" /><Relationship Type="http://schemas.openxmlformats.org/officeDocument/2006/relationships/slideLayout" Target="/ppt/slideLayouts/slideLayout30.xml" Id="rId30" /><Relationship Type="http://schemas.openxmlformats.org/officeDocument/2006/relationships/slideLayout" Target="/ppt/slideLayouts/slideLayout8.xml" Id="rId8"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notesSlide" Target="/ppt/notesSlides/notesSlide1.xml"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image" Target="/ppt/media/image32.png" Id="rId8" /><Relationship Type="http://schemas.openxmlformats.org/officeDocument/2006/relationships/image" Target="/ppt/media/image27.png" Id="rId3" /><Relationship Type="http://schemas.openxmlformats.org/officeDocument/2006/relationships/image" Target="/ppt/media/image31.svg" Id="rId7" /><Relationship Type="http://schemas.openxmlformats.org/officeDocument/2006/relationships/notesSlide" Target="/ppt/notesSlides/notesSlide10.xml" Id="rId2" /><Relationship Type="http://schemas.openxmlformats.org/officeDocument/2006/relationships/slideLayout" Target="/ppt/slideLayouts/slideLayout11.xml" Id="rId1" /><Relationship Type="http://schemas.openxmlformats.org/officeDocument/2006/relationships/image" Target="/ppt/media/image30.png" Id="rId6" /><Relationship Type="http://schemas.openxmlformats.org/officeDocument/2006/relationships/image" Target="/ppt/media/image29.svg" Id="rId5" /><Relationship Type="http://schemas.openxmlformats.org/officeDocument/2006/relationships/image" Target="/ppt/media/image28.png" Id="rId4" /><Relationship Type="http://schemas.openxmlformats.org/officeDocument/2006/relationships/image" Target="/ppt/media/image33.svg" Id="rId9" /></Relationships>
</file>

<file path=ppt/slides/_rels/slide11.xml.rels>&#65279;<?xml version="1.0" encoding="utf-8"?><Relationships xmlns="http://schemas.openxmlformats.org/package/2006/relationships"><Relationship Type="http://schemas.openxmlformats.org/officeDocument/2006/relationships/image" Target="/ppt/media/image34.png" Id="rId3" /><Relationship Type="http://schemas.openxmlformats.org/officeDocument/2006/relationships/notesSlide" Target="/ppt/notesSlides/notesSlide11.xml" Id="rId2" /><Relationship Type="http://schemas.openxmlformats.org/officeDocument/2006/relationships/slideLayout" Target="/ppt/slideLayouts/slideLayout12.xml" Id="rId1" /></Relationships>
</file>

<file path=ppt/slides/_rels/slide12.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notesSlide" Target="/ppt/notesSlides/notesSlide12.xml" Id="rId2" /><Relationship Type="http://schemas.openxmlformats.org/officeDocument/2006/relationships/slideLayout" Target="/ppt/slideLayouts/slideLayout13.xml" Id="rId1" /></Relationships>
</file>

<file path=ppt/slides/_rels/slide13.xml.rels>&#65279;<?xml version="1.0" encoding="utf-8"?><Relationships xmlns="http://schemas.openxmlformats.org/package/2006/relationships"><Relationship Type="http://schemas.openxmlformats.org/officeDocument/2006/relationships/image" Target="/ppt/media/image36.png" Id="rId3" /><Relationship Type="http://schemas.openxmlformats.org/officeDocument/2006/relationships/notesSlide" Target="/ppt/notesSlides/notesSlide13.xml" Id="rId2" /><Relationship Type="http://schemas.openxmlformats.org/officeDocument/2006/relationships/slideLayout" Target="/ppt/slideLayouts/slideLayout14.xml" Id="rId1" /></Relationships>
</file>

<file path=ppt/slides/_rels/slide14.xml.rels>&#65279;<?xml version="1.0" encoding="utf-8"?><Relationships xmlns="http://schemas.openxmlformats.org/package/2006/relationships"><Relationship Type="http://schemas.openxmlformats.org/officeDocument/2006/relationships/image" Target="/ppt/media/image37.png" Id="rId3" /><Relationship Type="http://schemas.openxmlformats.org/officeDocument/2006/relationships/notesSlide" Target="/ppt/notesSlides/notesSlide14.xml" Id="rId2" /><Relationship Type="http://schemas.openxmlformats.org/officeDocument/2006/relationships/slideLayout" Target="/ppt/slideLayouts/slideLayout15.xml" Id="rId1" /></Relationships>
</file>

<file path=ppt/slides/_rels/slide15.xml.rels>&#65279;<?xml version="1.0" encoding="utf-8"?><Relationships xmlns="http://schemas.openxmlformats.org/package/2006/relationships"><Relationship Type="http://schemas.openxmlformats.org/officeDocument/2006/relationships/image" Target="/ppt/media/image38.png" Id="rId3" /><Relationship Type="http://schemas.openxmlformats.org/officeDocument/2006/relationships/notesSlide" Target="/ppt/notesSlides/notesSlide15.xml" Id="rId2" /><Relationship Type="http://schemas.openxmlformats.org/officeDocument/2006/relationships/slideLayout" Target="/ppt/slideLayouts/slideLayout16.xml" Id="rId1" /></Relationships>
</file>

<file path=ppt/slides/_rels/slide16.xml.rels>&#65279;<?xml version="1.0" encoding="utf-8"?><Relationships xmlns="http://schemas.openxmlformats.org/package/2006/relationships"><Relationship Type="http://schemas.openxmlformats.org/officeDocument/2006/relationships/notesSlide" Target="/ppt/notesSlides/notesSlide16.xml" Id="rId2" /><Relationship Type="http://schemas.openxmlformats.org/officeDocument/2006/relationships/slideLayout" Target="/ppt/slideLayouts/slideLayout17.xml" Id="rId1" /></Relationships>
</file>

<file path=ppt/slides/_rels/slide17.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17.xml" Id="rId2" /><Relationship Type="http://schemas.openxmlformats.org/officeDocument/2006/relationships/slideLayout" Target="/ppt/slideLayouts/slideLayout18.xml" Id="rId1" /><Relationship Type="http://schemas.openxmlformats.org/officeDocument/2006/relationships/image" Target="/ppt/media/image42.png" Id="rId6" /><Relationship Type="http://schemas.openxmlformats.org/officeDocument/2006/relationships/image" Target="/ppt/media/image41.png" Id="rId5" /><Relationship Type="http://schemas.openxmlformats.org/officeDocument/2006/relationships/image" Target="/ppt/media/image40.png" Id="rId4" /></Relationships>
</file>

<file path=ppt/slides/_rels/slide18.xml.rels>&#65279;<?xml version="1.0" encoding="utf-8"?><Relationships xmlns="http://schemas.openxmlformats.org/package/2006/relationships"><Relationship Type="http://schemas.openxmlformats.org/officeDocument/2006/relationships/notesSlide" Target="/ppt/notesSlides/notesSlide18.xml" Id="rId2" /><Relationship Type="http://schemas.openxmlformats.org/officeDocument/2006/relationships/slideLayout" Target="/ppt/slideLayouts/slideLayout19.xml" Id="rId1" /></Relationships>
</file>

<file path=ppt/slides/_rels/slide19.xml.rels>&#65279;<?xml version="1.0" encoding="utf-8"?><Relationships xmlns="http://schemas.openxmlformats.org/package/2006/relationships"><Relationship Type="http://schemas.openxmlformats.org/officeDocument/2006/relationships/notesSlide" Target="/ppt/notesSlides/notesSlide19.xml" Id="rId2" /><Relationship Type="http://schemas.openxmlformats.org/officeDocument/2006/relationships/slideLayout" Target="/ppt/slideLayouts/slideLayout20.xml" Id="rId1" /></Relationships>
</file>

<file path=ppt/slides/_rels/slide2.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7.svg" Id="rId7" /><Relationship Type="http://schemas.openxmlformats.org/officeDocument/2006/relationships/notesSlide" Target="/ppt/notesSlides/notesSlide2.xml" Id="rId2" /><Relationship Type="http://schemas.openxmlformats.org/officeDocument/2006/relationships/slideLayout" Target="/ppt/slideLayouts/slideLayout3.xml" Id="rId1" /><Relationship Type="http://schemas.openxmlformats.org/officeDocument/2006/relationships/image" Target="/ppt/media/image6.png" Id="rId6" /><Relationship Type="http://schemas.openxmlformats.org/officeDocument/2006/relationships/image" Target="/ppt/media/image5.svg" Id="rId5" /><Relationship Type="http://schemas.openxmlformats.org/officeDocument/2006/relationships/image" Target="/ppt/media/image4.png" Id="rId4" /></Relationships>
</file>

<file path=ppt/slides/_rels/slide20.xml.rels>&#65279;<?xml version="1.0" encoding="utf-8"?><Relationships xmlns="http://schemas.openxmlformats.org/package/2006/relationships"><Relationship Type="http://schemas.openxmlformats.org/officeDocument/2006/relationships/notesSlide" Target="/ppt/notesSlides/notesSlide20.xml" Id="rId2" /><Relationship Type="http://schemas.openxmlformats.org/officeDocument/2006/relationships/slideLayout" Target="/ppt/slideLayouts/slideLayout21.xml" Id="rId1" /></Relationships>
</file>

<file path=ppt/slides/_rels/slide21.xml.rels>&#65279;<?xml version="1.0" encoding="utf-8"?><Relationships xmlns="http://schemas.openxmlformats.org/package/2006/relationships"><Relationship Type="http://schemas.openxmlformats.org/officeDocument/2006/relationships/image" Target="/ppt/media/image43.png" Id="rId3" /><Relationship Type="http://schemas.openxmlformats.org/officeDocument/2006/relationships/notesSlide" Target="/ppt/notesSlides/notesSlide21.xml" Id="rId2" /><Relationship Type="http://schemas.openxmlformats.org/officeDocument/2006/relationships/slideLayout" Target="/ppt/slideLayouts/slideLayout22.xml" Id="rId1" /></Relationships>
</file>

<file path=ppt/slides/_rels/slide22.xml.rels>&#65279;<?xml version="1.0" encoding="utf-8"?><Relationships xmlns="http://schemas.openxmlformats.org/package/2006/relationships"><Relationship Type="http://schemas.openxmlformats.org/officeDocument/2006/relationships/image" Target="/ppt/media/image44.png" Id="rId3" /><Relationship Type="http://schemas.openxmlformats.org/officeDocument/2006/relationships/notesSlide" Target="/ppt/notesSlides/notesSlide22.xml" Id="rId2" /><Relationship Type="http://schemas.openxmlformats.org/officeDocument/2006/relationships/slideLayout" Target="/ppt/slideLayouts/slideLayout23.xml" Id="rId1" /></Relationships>
</file>

<file path=ppt/slides/_rels/slide23.xml.rels>&#65279;<?xml version="1.0" encoding="utf-8"?><Relationships xmlns="http://schemas.openxmlformats.org/package/2006/relationships"><Relationship Type="http://schemas.openxmlformats.org/officeDocument/2006/relationships/notesSlide" Target="/ppt/notesSlides/notesSlide23.xml" Id="rId2" /><Relationship Type="http://schemas.openxmlformats.org/officeDocument/2006/relationships/slideLayout" Target="/ppt/slideLayouts/slideLayout24.xml" Id="rId1" /></Relationships>
</file>

<file path=ppt/slides/_rels/slide24.xml.rels>&#65279;<?xml version="1.0" encoding="utf-8"?><Relationships xmlns="http://schemas.openxmlformats.org/package/2006/relationships"><Relationship Type="http://schemas.openxmlformats.org/officeDocument/2006/relationships/notesSlide" Target="/ppt/notesSlides/notesSlide24.xml" Id="rId2" /><Relationship Type="http://schemas.openxmlformats.org/officeDocument/2006/relationships/slideLayout" Target="/ppt/slideLayouts/slideLayout25.xml" Id="rId1" /></Relationships>
</file>

<file path=ppt/slides/_rels/slide25.xml.rels>&#65279;<?xml version="1.0" encoding="utf-8"?><Relationships xmlns="http://schemas.openxmlformats.org/package/2006/relationships"><Relationship Type="http://schemas.openxmlformats.org/officeDocument/2006/relationships/image" Target="/ppt/media/image45.png" Id="rId3" /><Relationship Type="http://schemas.openxmlformats.org/officeDocument/2006/relationships/notesSlide" Target="/ppt/notesSlides/notesSlide25.xml" Id="rId2" /><Relationship Type="http://schemas.openxmlformats.org/officeDocument/2006/relationships/slideLayout" Target="/ppt/slideLayouts/slideLayout26.xml" Id="rId1" /></Relationships>
</file>

<file path=ppt/slides/_rels/slide26.xml.rels>&#65279;<?xml version="1.0" encoding="utf-8"?><Relationships xmlns="http://schemas.openxmlformats.org/package/2006/relationships"><Relationship Type="http://schemas.openxmlformats.org/officeDocument/2006/relationships/notesSlide" Target="/ppt/notesSlides/notesSlide26.xml" Id="rId2" /><Relationship Type="http://schemas.openxmlformats.org/officeDocument/2006/relationships/slideLayout" Target="/ppt/slideLayouts/slideLayout27.xml" Id="rId1" /></Relationships>
</file>

<file path=ppt/slides/_rels/slide27.xml.rels>&#65279;<?xml version="1.0" encoding="utf-8"?><Relationships xmlns="http://schemas.openxmlformats.org/package/2006/relationships"><Relationship Type="http://schemas.openxmlformats.org/officeDocument/2006/relationships/notesSlide" Target="/ppt/notesSlides/notesSlide27.xml" Id="rId2" /><Relationship Type="http://schemas.openxmlformats.org/officeDocument/2006/relationships/slideLayout" Target="/ppt/slideLayouts/slideLayout28.xml" Id="rId1" /></Relationships>
</file>

<file path=ppt/slides/_rels/slide28.xml.rels>&#65279;<?xml version="1.0" encoding="utf-8"?><Relationships xmlns="http://schemas.openxmlformats.org/package/2006/relationships"><Relationship Type="http://schemas.openxmlformats.org/officeDocument/2006/relationships/notesSlide" Target="/ppt/notesSlides/notesSlide28.xml" Id="rId2" /><Relationship Type="http://schemas.openxmlformats.org/officeDocument/2006/relationships/slideLayout" Target="/ppt/slideLayouts/slideLayout29.xml" Id="rId1" /></Relationships>
</file>

<file path=ppt/slides/_rels/slide29.xml.rels>&#65279;<?xml version="1.0" encoding="utf-8"?><Relationships xmlns="http://schemas.openxmlformats.org/package/2006/relationships"><Relationship Type="http://schemas.openxmlformats.org/officeDocument/2006/relationships/image" Target="/ppt/media/image46.png" Id="rId3" /><Relationship Type="http://schemas.openxmlformats.org/officeDocument/2006/relationships/notesSlide" Target="/ppt/notesSlides/notesSlide29.xml" Id="rId2" /><Relationship Type="http://schemas.openxmlformats.org/officeDocument/2006/relationships/slideLayout" Target="/ppt/slideLayouts/slideLayout30.xml" Id="rId1" /></Relationships>
</file>

<file path=ppt/slides/_rels/slide3.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3.xml" Id="rId2" /><Relationship Type="http://schemas.openxmlformats.org/officeDocument/2006/relationships/slideLayout" Target="/ppt/slideLayouts/slideLayout4.xml" Id="rId1" /><Relationship Type="http://schemas.openxmlformats.org/officeDocument/2006/relationships/image" Target="/ppt/media/image11.png" Id="rId6" /><Relationship Type="http://schemas.openxmlformats.org/officeDocument/2006/relationships/image" Target="/ppt/media/image10.png" Id="rId5" /><Relationship Type="http://schemas.openxmlformats.org/officeDocument/2006/relationships/image" Target="/ppt/media/image9.png" Id="rId4" /></Relationships>
</file>

<file path=ppt/slides/_rels/slide30.xml.rels>&#65279;<?xml version="1.0" encoding="utf-8"?><Relationships xmlns="http://schemas.openxmlformats.org/package/2006/relationships"><Relationship Type="http://schemas.openxmlformats.org/officeDocument/2006/relationships/image" Target="/ppt/media/image52.png" Id="rId8" /><Relationship Type="http://schemas.openxmlformats.org/officeDocument/2006/relationships/image" Target="/ppt/media/image47.png" Id="rId3" /><Relationship Type="http://schemas.openxmlformats.org/officeDocument/2006/relationships/image" Target="/ppt/media/image51.svg" Id="rId7" /><Relationship Type="http://schemas.openxmlformats.org/officeDocument/2006/relationships/notesSlide" Target="/ppt/notesSlides/notesSlide30.xml" Id="rId2" /><Relationship Type="http://schemas.openxmlformats.org/officeDocument/2006/relationships/slideLayout" Target="/ppt/slideLayouts/slideLayout31.xml" Id="rId1" /><Relationship Type="http://schemas.openxmlformats.org/officeDocument/2006/relationships/image" Target="/ppt/media/image50.png" Id="rId6" /><Relationship Type="http://schemas.openxmlformats.org/officeDocument/2006/relationships/image" Target="/ppt/media/image49.svg" Id="rId5" /><Relationship Type="http://schemas.openxmlformats.org/officeDocument/2006/relationships/image" Target="/ppt/media/image48.png" Id="rId4" /><Relationship Type="http://schemas.openxmlformats.org/officeDocument/2006/relationships/image" Target="/ppt/media/image53.svg" Id="rId9" /></Relationships>
</file>

<file path=ppt/slides/_rels/slide31.xml.rels>&#65279;<?xml version="1.0" encoding="utf-8"?><Relationships xmlns="http://schemas.openxmlformats.org/package/2006/relationships"><Relationship Type="http://schemas.openxmlformats.org/officeDocument/2006/relationships/image" Target="/ppt/media/image54.png" Id="rId3" /><Relationship Type="http://schemas.openxmlformats.org/officeDocument/2006/relationships/notesSlide" Target="/ppt/notesSlides/notesSlide31.xml" Id="rId2" /><Relationship Type="http://schemas.openxmlformats.org/officeDocument/2006/relationships/slideLayout" Target="/ppt/slideLayouts/slideLayout32.xml" Id="rId1" /></Relationships>
</file>

<file path=ppt/slides/_rels/slide4.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4.xml" Id="rId2" /><Relationship Type="http://schemas.openxmlformats.org/officeDocument/2006/relationships/slideLayout" Target="/ppt/slideLayouts/slideLayout5.xml"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notesSlide" Target="/ppt/notesSlides/notesSlide6.xml" Id="rId2" /><Relationship Type="http://schemas.openxmlformats.org/officeDocument/2006/relationships/slideLayout" Target="/ppt/slideLayouts/slideLayout7.xml" Id="rId1" /><Relationship Type="http://schemas.openxmlformats.org/officeDocument/2006/relationships/image" Target="/ppt/media/image15.png" Id="rId5" /><Relationship Type="http://schemas.openxmlformats.org/officeDocument/2006/relationships/image" Target="/ppt/media/image14.png" Id="rId4" /></Relationships>
</file>

<file path=ppt/slides/_rels/slide7.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7.xml" Id="rId2" /><Relationship Type="http://schemas.openxmlformats.org/officeDocument/2006/relationships/slideLayout" Target="/ppt/slideLayouts/slideLayout8.xml" Id="rId1" /></Relationships>
</file>

<file path=ppt/slides/_rels/slide8.xml.rels>&#65279;<?xml version="1.0" encoding="utf-8"?><Relationships xmlns="http://schemas.openxmlformats.org/package/2006/relationships"><Relationship Type="http://schemas.openxmlformats.org/officeDocument/2006/relationships/image" Target="/ppt/media/image22.png" Id="rId8" /><Relationship Type="http://schemas.openxmlformats.org/officeDocument/2006/relationships/image" Target="/ppt/media/image17.png" Id="rId3" /><Relationship Type="http://schemas.openxmlformats.org/officeDocument/2006/relationships/image" Target="/ppt/media/image21.svg" Id="rId7" /><Relationship Type="http://schemas.openxmlformats.org/officeDocument/2006/relationships/notesSlide" Target="/ppt/notesSlides/notesSlide8.xml" Id="rId2" /><Relationship Type="http://schemas.openxmlformats.org/officeDocument/2006/relationships/slideLayout" Target="/ppt/slideLayouts/slideLayout9.xml" Id="rId1" /><Relationship Type="http://schemas.openxmlformats.org/officeDocument/2006/relationships/image" Target="/ppt/media/image20.png" Id="rId6" /><Relationship Type="http://schemas.openxmlformats.org/officeDocument/2006/relationships/image" Target="/ppt/media/image25.svg" Id="rId11" /><Relationship Type="http://schemas.openxmlformats.org/officeDocument/2006/relationships/image" Target="/ppt/media/image19.svg" Id="rId5" /><Relationship Type="http://schemas.openxmlformats.org/officeDocument/2006/relationships/image" Target="/ppt/media/image24.png" Id="rId10" /><Relationship Type="http://schemas.openxmlformats.org/officeDocument/2006/relationships/image" Target="/ppt/media/image18.png" Id="rId4" /><Relationship Type="http://schemas.openxmlformats.org/officeDocument/2006/relationships/image" Target="/ppt/media/image23.svg" Id="rId9" /></Relationships>
</file>

<file path=ppt/slides/_rels/slide9.xml.rels>&#65279;<?xml version="1.0" encoding="utf-8"?><Relationships xmlns="http://schemas.openxmlformats.org/package/2006/relationships"><Relationship Type="http://schemas.openxmlformats.org/officeDocument/2006/relationships/image" Target="/ppt/media/image26.png" Id="rId3" /><Relationship Type="http://schemas.openxmlformats.org/officeDocument/2006/relationships/notesSlide" Target="/ppt/notesSlides/notesSlide9.xml" Id="rId2" /><Relationship Type="http://schemas.openxmlformats.org/officeDocument/2006/relationships/slideLayout" Target="/ppt/slideLayouts/slideLayout10.xml" Id="rId1"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60567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Heart Disease Prediction: ML and Synthetic Data</a:t>
            </a:r>
            <a:endParaRPr lang="en-US" sz="4450" dirty="0"/>
          </a:p>
        </p:txBody>
      </p:sp>
      <p:sp>
        <p:nvSpPr>
          <p:cNvPr id="4" name="Text 1"/>
          <p:cNvSpPr/>
          <p:nvPr/>
        </p:nvSpPr>
        <p:spPr>
          <a:xfrm>
            <a:off x="793790" y="336339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This presentation covers heart disease prediction using machine learning. We'll explore how synthetic data augmentation enhances accuracy. Join me to learn about cutting-edge techniques in healthcare AI.</a:t>
            </a:r>
            <a:endParaRPr lang="en-US" sz="1750" dirty="0"/>
          </a:p>
        </p:txBody>
      </p:sp>
      <p:sp>
        <p:nvSpPr>
          <p:cNvPr id="5" name="Text 2"/>
          <p:cNvSpPr/>
          <p:nvPr/>
        </p:nvSpPr>
        <p:spPr>
          <a:xfrm>
            <a:off x="793790" y="507015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793790" y="5773222"/>
            <a:ext cx="3403997" cy="850583"/>
          </a:xfrm>
          <a:prstGeom prst="rect">
            <a:avLst/>
          </a:prstGeom>
          <a:noFill/>
          <a:ln/>
        </p:spPr>
        <p:txBody>
          <a:bodyPr wrap="square" lIns="0" tIns="0" rIns="0" bIns="0" rtlCol="0" anchor="t"/>
          <a:lstStyle/>
          <a:p>
            <a:pPr marL="0" indent="0" algn="l">
              <a:lnSpc>
                <a:spcPts val="3300"/>
              </a:lnSpc>
              <a:buNone/>
            </a:pPr>
            <a:r>
              <a:rPr lang="en-US" sz="2650" b="1" dirty="0">
                <a:solidFill>
                  <a:srgbClr val="272525"/>
                </a:solidFill>
                <a:latin typeface="Barlow Bold" pitchFamily="34" charset="0"/>
                <a:ea typeface="Barlow Bold" pitchFamily="34" charset="-122"/>
                <a:cs typeface="Barlow Bold" pitchFamily="34" charset="-120"/>
              </a:rPr>
              <a:t>By: Shreyash Manindra</a:t>
            </a: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62841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Research Gap: GANs in CVD Prediction</a:t>
            </a:r>
            <a:endParaRPr lang="en-US" sz="4450" dirty="0"/>
          </a:p>
        </p:txBody>
      </p:sp>
      <p:sp>
        <p:nvSpPr>
          <p:cNvPr id="4" name="Text 1"/>
          <p:cNvSpPr/>
          <p:nvPr/>
        </p:nvSpPr>
        <p:spPr>
          <a:xfrm>
            <a:off x="793790" y="238613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Most studies rely on classical ML. GANs are underexplored in CVD prediction. Performance evaluation after augmentation is lacking. Limited explainability and fairness assessment.</a:t>
            </a:r>
            <a:endParaRPr lang="en-US" sz="17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3729990"/>
            <a:ext cx="566976" cy="566976"/>
          </a:xfrm>
          <a:prstGeom prst="rect">
            <a:avLst/>
          </a:prstGeom>
        </p:spPr>
      </p:pic>
      <p:sp>
        <p:nvSpPr>
          <p:cNvPr id="6" name="Text 2"/>
          <p:cNvSpPr/>
          <p:nvPr/>
        </p:nvSpPr>
        <p:spPr>
          <a:xfrm>
            <a:off x="1644253" y="38646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Classical ML</a:t>
            </a:r>
            <a:endParaRPr lang="en-US" sz="2200" dirty="0"/>
          </a:p>
        </p:txBody>
      </p:sp>
      <p:sp>
        <p:nvSpPr>
          <p:cNvPr id="7" name="Text 3"/>
          <p:cNvSpPr/>
          <p:nvPr/>
        </p:nvSpPr>
        <p:spPr>
          <a:xfrm>
            <a:off x="1644253" y="4355068"/>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Mostly used.</a:t>
            </a:r>
            <a:endParaRPr lang="en-US" sz="17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5171599"/>
            <a:ext cx="566976" cy="566976"/>
          </a:xfrm>
          <a:prstGeom prst="rect">
            <a:avLst/>
          </a:prstGeom>
        </p:spPr>
      </p:pic>
      <p:sp>
        <p:nvSpPr>
          <p:cNvPr id="9" name="Text 4"/>
          <p:cNvSpPr/>
          <p:nvPr/>
        </p:nvSpPr>
        <p:spPr>
          <a:xfrm>
            <a:off x="1644253" y="53062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GANs</a:t>
            </a:r>
            <a:endParaRPr lang="en-US" sz="2200" dirty="0"/>
          </a:p>
        </p:txBody>
      </p:sp>
      <p:sp>
        <p:nvSpPr>
          <p:cNvPr id="10" name="Text 5"/>
          <p:cNvSpPr/>
          <p:nvPr/>
        </p:nvSpPr>
        <p:spPr>
          <a:xfrm>
            <a:off x="1644253" y="5796677"/>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Underexplored.</a:t>
            </a:r>
            <a:endParaRPr lang="en-US" sz="17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6613207"/>
            <a:ext cx="566976" cy="566976"/>
          </a:xfrm>
          <a:prstGeom prst="rect">
            <a:avLst/>
          </a:prstGeom>
        </p:spPr>
      </p:pic>
      <p:sp>
        <p:nvSpPr>
          <p:cNvPr id="12" name="Text 6"/>
          <p:cNvSpPr/>
          <p:nvPr/>
        </p:nvSpPr>
        <p:spPr>
          <a:xfrm>
            <a:off x="1644253" y="67478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Evaluation</a:t>
            </a:r>
            <a:endParaRPr lang="en-US" sz="2200" dirty="0"/>
          </a:p>
        </p:txBody>
      </p:sp>
      <p:sp>
        <p:nvSpPr>
          <p:cNvPr id="13" name="Text 7"/>
          <p:cNvSpPr/>
          <p:nvPr/>
        </p:nvSpPr>
        <p:spPr>
          <a:xfrm>
            <a:off x="1644253" y="7238286"/>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Performance lacking.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71354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Dataset Used: UCI Heart Disease Dataset</a:t>
            </a:r>
            <a:endParaRPr lang="en-US" sz="4450" dirty="0"/>
          </a:p>
        </p:txBody>
      </p:sp>
      <p:sp>
        <p:nvSpPr>
          <p:cNvPr id="4" name="Text 1"/>
          <p:cNvSpPr/>
          <p:nvPr/>
        </p:nvSpPr>
        <p:spPr>
          <a:xfrm>
            <a:off x="793790" y="247126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We used the UCI Heart Disease Dataset. This includes 303 patient records. Key features: age, sex, cp, chol, trestbps, fbs, thalach, exang. Target: 0 = No disease, 1 = Disease.</a:t>
            </a:r>
            <a:endParaRPr lang="en-US" sz="1750" dirty="0"/>
          </a:p>
        </p:txBody>
      </p:sp>
      <p:sp>
        <p:nvSpPr>
          <p:cNvPr id="5" name="Shape 2"/>
          <p:cNvSpPr/>
          <p:nvPr/>
        </p:nvSpPr>
        <p:spPr>
          <a:xfrm>
            <a:off x="793790" y="3815120"/>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6" name="Text 3"/>
          <p:cNvSpPr/>
          <p:nvPr/>
        </p:nvSpPr>
        <p:spPr>
          <a:xfrm>
            <a:off x="1530906" y="38929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Patient Records</a:t>
            </a:r>
            <a:endParaRPr lang="en-US" sz="2200" dirty="0"/>
          </a:p>
        </p:txBody>
      </p:sp>
      <p:sp>
        <p:nvSpPr>
          <p:cNvPr id="7" name="Text 4"/>
          <p:cNvSpPr/>
          <p:nvPr/>
        </p:nvSpPr>
        <p:spPr>
          <a:xfrm>
            <a:off x="1530906" y="438340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303 patients</a:t>
            </a:r>
            <a:endParaRPr lang="en-US" sz="1750" dirty="0"/>
          </a:p>
        </p:txBody>
      </p:sp>
      <p:sp>
        <p:nvSpPr>
          <p:cNvPr id="8" name="Shape 5"/>
          <p:cNvSpPr/>
          <p:nvPr/>
        </p:nvSpPr>
        <p:spPr>
          <a:xfrm>
            <a:off x="793790" y="5199936"/>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9" name="Text 6"/>
          <p:cNvSpPr/>
          <p:nvPr/>
        </p:nvSpPr>
        <p:spPr>
          <a:xfrm>
            <a:off x="1530906" y="52778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Key Features</a:t>
            </a:r>
            <a:endParaRPr lang="en-US" sz="2200" dirty="0"/>
          </a:p>
        </p:txBody>
      </p:sp>
      <p:sp>
        <p:nvSpPr>
          <p:cNvPr id="10" name="Text 7"/>
          <p:cNvSpPr/>
          <p:nvPr/>
        </p:nvSpPr>
        <p:spPr>
          <a:xfrm>
            <a:off x="1530906" y="576822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Age, sex, cholesterol, etc.</a:t>
            </a:r>
            <a:endParaRPr lang="en-US" sz="1750" dirty="0"/>
          </a:p>
        </p:txBody>
      </p:sp>
      <p:sp>
        <p:nvSpPr>
          <p:cNvPr id="11" name="Shape 8"/>
          <p:cNvSpPr/>
          <p:nvPr/>
        </p:nvSpPr>
        <p:spPr>
          <a:xfrm>
            <a:off x="793790" y="6584752"/>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2" name="Text 9"/>
          <p:cNvSpPr/>
          <p:nvPr/>
        </p:nvSpPr>
        <p:spPr>
          <a:xfrm>
            <a:off x="1530906" y="66626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Target Variable</a:t>
            </a:r>
            <a:endParaRPr lang="en-US" sz="2200" dirty="0"/>
          </a:p>
        </p:txBody>
      </p:sp>
      <p:sp>
        <p:nvSpPr>
          <p:cNvPr id="13" name="Text 10"/>
          <p:cNvSpPr/>
          <p:nvPr/>
        </p:nvSpPr>
        <p:spPr>
          <a:xfrm>
            <a:off x="1530906" y="715303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Disease or no disease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2361" y="622578"/>
            <a:ext cx="5660112" cy="70746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DFD Diagram</a:t>
            </a:r>
            <a:endParaRPr lang="en-US" sz="4450" dirty="0"/>
          </a:p>
        </p:txBody>
      </p:sp>
      <p:sp>
        <p:nvSpPr>
          <p:cNvPr id="3" name="Text 1"/>
          <p:cNvSpPr/>
          <p:nvPr/>
        </p:nvSpPr>
        <p:spPr>
          <a:xfrm>
            <a:off x="792361" y="1873329"/>
            <a:ext cx="1963341" cy="362307"/>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Image 0" descr="preencoded.png"/>
          <p:cNvPicPr>
            <a:picLocks noChangeAspect="1"/>
          </p:cNvPicPr>
          <p:nvPr/>
        </p:nvPicPr>
        <p:blipFill>
          <a:blip r:embed="rId3"/>
          <a:stretch>
            <a:fillRect/>
          </a:stretch>
        </p:blipFill>
        <p:spPr>
          <a:xfrm>
            <a:off x="3315533" y="1924288"/>
            <a:ext cx="8014454" cy="5439608"/>
          </a:xfrm>
          <a:prstGeom prst="rect">
            <a:avLst/>
          </a:prstGeom>
        </p:spPr>
      </p:pic>
      <p:sp>
        <p:nvSpPr>
          <p:cNvPr id="5" name="Text 2"/>
          <p:cNvSpPr/>
          <p:nvPr/>
        </p:nvSpPr>
        <p:spPr>
          <a:xfrm>
            <a:off x="11889819" y="1873329"/>
            <a:ext cx="1963341" cy="362307"/>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0746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Use Case Diagram</a:t>
            </a:r>
            <a:endParaRPr lang="en-US" sz="4450" dirty="0"/>
          </a:p>
        </p:txBody>
      </p:sp>
      <p:pic>
        <p:nvPicPr>
          <p:cNvPr id="3" name="Image 0" descr="preencoded.png"/>
          <p:cNvPicPr>
            <a:picLocks noChangeAspect="1"/>
          </p:cNvPicPr>
          <p:nvPr/>
        </p:nvPicPr>
        <p:blipFill>
          <a:blip r:embed="rId3"/>
          <a:stretch>
            <a:fillRect/>
          </a:stretch>
        </p:blipFill>
        <p:spPr>
          <a:xfrm>
            <a:off x="2608540" y="1869877"/>
            <a:ext cx="9413319" cy="56522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4560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Class Diagram</a:t>
            </a:r>
            <a:endParaRPr lang="en-US" sz="4450" dirty="0"/>
          </a:p>
        </p:txBody>
      </p:sp>
      <p:pic>
        <p:nvPicPr>
          <p:cNvPr id="3" name="Image 0" descr="preencoded.png"/>
          <p:cNvPicPr>
            <a:picLocks noChangeAspect="1"/>
          </p:cNvPicPr>
          <p:nvPr/>
        </p:nvPicPr>
        <p:blipFill>
          <a:blip r:embed="rId3"/>
          <a:stretch>
            <a:fillRect/>
          </a:stretch>
        </p:blipFill>
        <p:spPr>
          <a:xfrm>
            <a:off x="2513886" y="2208014"/>
            <a:ext cx="9602510" cy="49759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4560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Sequence Diagram</a:t>
            </a:r>
            <a:endParaRPr lang="en-US" sz="4450" dirty="0"/>
          </a:p>
        </p:txBody>
      </p:sp>
      <p:pic>
        <p:nvPicPr>
          <p:cNvPr id="3" name="Image 0" descr="preencoded.png"/>
          <p:cNvPicPr>
            <a:picLocks noChangeAspect="1"/>
          </p:cNvPicPr>
          <p:nvPr/>
        </p:nvPicPr>
        <p:blipFill>
          <a:blip r:embed="rId3"/>
          <a:stretch>
            <a:fillRect/>
          </a:stretch>
        </p:blipFill>
        <p:spPr>
          <a:xfrm>
            <a:off x="3565922" y="2208014"/>
            <a:ext cx="7498437" cy="497597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35925" y="578168"/>
            <a:ext cx="5256848" cy="656987"/>
          </a:xfrm>
          <a:prstGeom prst="rect">
            <a:avLst/>
          </a:prstGeom>
          <a:noFill/>
          <a:ln/>
        </p:spPr>
        <p:txBody>
          <a:bodyPr wrap="none" lIns="0" tIns="0" rIns="0" bIns="0" rtlCol="0" anchor="t"/>
          <a:lstStyle/>
          <a:p>
            <a:pPr marL="0" indent="0" algn="l">
              <a:lnSpc>
                <a:spcPts val="5150"/>
              </a:lnSpc>
              <a:buNone/>
            </a:pPr>
            <a:r>
              <a:rPr lang="en-US" sz="4100" b="1" dirty="0">
                <a:solidFill>
                  <a:srgbClr val="D73AD7"/>
                </a:solidFill>
                <a:latin typeface="Barlow Bold" pitchFamily="34" charset="0"/>
                <a:ea typeface="Barlow Bold" pitchFamily="34" charset="-122"/>
                <a:cs typeface="Barlow Bold" pitchFamily="34" charset="-120"/>
              </a:rPr>
              <a:t>Introduction to GAN</a:t>
            </a:r>
            <a:endParaRPr lang="en-US" sz="4100" dirty="0"/>
          </a:p>
        </p:txBody>
      </p:sp>
      <p:sp>
        <p:nvSpPr>
          <p:cNvPr id="3" name="Shape 1"/>
          <p:cNvSpPr/>
          <p:nvPr/>
        </p:nvSpPr>
        <p:spPr>
          <a:xfrm>
            <a:off x="735925" y="1655683"/>
            <a:ext cx="473035" cy="473035"/>
          </a:xfrm>
          <a:prstGeom prst="roundRect">
            <a:avLst>
              <a:gd name="adj" fmla="val 66680"/>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4" name="Text 2"/>
          <p:cNvSpPr/>
          <p:nvPr/>
        </p:nvSpPr>
        <p:spPr>
          <a:xfrm>
            <a:off x="814685" y="1695033"/>
            <a:ext cx="315397" cy="3942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1</a:t>
            </a:r>
            <a:endParaRPr lang="en-US" sz="2450" dirty="0"/>
          </a:p>
        </p:txBody>
      </p:sp>
      <p:sp>
        <p:nvSpPr>
          <p:cNvPr id="5" name="Text 3"/>
          <p:cNvSpPr/>
          <p:nvPr/>
        </p:nvSpPr>
        <p:spPr>
          <a:xfrm>
            <a:off x="1419225" y="1727954"/>
            <a:ext cx="2628424" cy="328613"/>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GAN Architecture</a:t>
            </a:r>
            <a:endParaRPr lang="en-US" sz="2050" dirty="0"/>
          </a:p>
        </p:txBody>
      </p:sp>
      <p:sp>
        <p:nvSpPr>
          <p:cNvPr id="6" name="Text 4"/>
          <p:cNvSpPr/>
          <p:nvPr/>
        </p:nvSpPr>
        <p:spPr>
          <a:xfrm>
            <a:off x="1419225" y="2182654"/>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GANs have two networks: a generator and a discriminator.</a:t>
            </a:r>
            <a:endParaRPr lang="en-US" sz="1650" dirty="0"/>
          </a:p>
        </p:txBody>
      </p:sp>
      <p:sp>
        <p:nvSpPr>
          <p:cNvPr id="7" name="Shape 5"/>
          <p:cNvSpPr/>
          <p:nvPr/>
        </p:nvSpPr>
        <p:spPr>
          <a:xfrm>
            <a:off x="735925" y="2939534"/>
            <a:ext cx="473035" cy="473035"/>
          </a:xfrm>
          <a:prstGeom prst="roundRect">
            <a:avLst>
              <a:gd name="adj" fmla="val 66680"/>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8" name="Text 6"/>
          <p:cNvSpPr/>
          <p:nvPr/>
        </p:nvSpPr>
        <p:spPr>
          <a:xfrm>
            <a:off x="814685" y="2978884"/>
            <a:ext cx="315397" cy="3942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2</a:t>
            </a:r>
            <a:endParaRPr lang="en-US" sz="2450" dirty="0"/>
          </a:p>
        </p:txBody>
      </p:sp>
      <p:sp>
        <p:nvSpPr>
          <p:cNvPr id="9" name="Text 7"/>
          <p:cNvSpPr/>
          <p:nvPr/>
        </p:nvSpPr>
        <p:spPr>
          <a:xfrm>
            <a:off x="1419225" y="3011805"/>
            <a:ext cx="2628424" cy="328613"/>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Generator</a:t>
            </a:r>
            <a:endParaRPr lang="en-US" sz="2050" dirty="0"/>
          </a:p>
        </p:txBody>
      </p:sp>
      <p:sp>
        <p:nvSpPr>
          <p:cNvPr id="10" name="Text 8"/>
          <p:cNvSpPr/>
          <p:nvPr/>
        </p:nvSpPr>
        <p:spPr>
          <a:xfrm>
            <a:off x="1419225" y="3466505"/>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The generator creates synthetic data samples.</a:t>
            </a:r>
            <a:endParaRPr lang="en-US" sz="1650" dirty="0"/>
          </a:p>
        </p:txBody>
      </p:sp>
      <p:sp>
        <p:nvSpPr>
          <p:cNvPr id="11" name="Shape 9"/>
          <p:cNvSpPr/>
          <p:nvPr/>
        </p:nvSpPr>
        <p:spPr>
          <a:xfrm>
            <a:off x="735925" y="4223385"/>
            <a:ext cx="473035" cy="473035"/>
          </a:xfrm>
          <a:prstGeom prst="roundRect">
            <a:avLst>
              <a:gd name="adj" fmla="val 66680"/>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12" name="Text 10"/>
          <p:cNvSpPr/>
          <p:nvPr/>
        </p:nvSpPr>
        <p:spPr>
          <a:xfrm>
            <a:off x="814685" y="4262735"/>
            <a:ext cx="315397" cy="3942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3</a:t>
            </a:r>
            <a:endParaRPr lang="en-US" sz="2450" dirty="0"/>
          </a:p>
        </p:txBody>
      </p:sp>
      <p:sp>
        <p:nvSpPr>
          <p:cNvPr id="13" name="Text 11"/>
          <p:cNvSpPr/>
          <p:nvPr/>
        </p:nvSpPr>
        <p:spPr>
          <a:xfrm>
            <a:off x="1419225" y="4295656"/>
            <a:ext cx="2628424" cy="328613"/>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Discriminator</a:t>
            </a:r>
            <a:endParaRPr lang="en-US" sz="2050" dirty="0"/>
          </a:p>
        </p:txBody>
      </p:sp>
      <p:sp>
        <p:nvSpPr>
          <p:cNvPr id="14" name="Text 12"/>
          <p:cNvSpPr/>
          <p:nvPr/>
        </p:nvSpPr>
        <p:spPr>
          <a:xfrm>
            <a:off x="1419225" y="4750356"/>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The discriminator distinguishes real from fake data.</a:t>
            </a:r>
            <a:endParaRPr lang="en-US" sz="1650" dirty="0"/>
          </a:p>
        </p:txBody>
      </p:sp>
      <p:sp>
        <p:nvSpPr>
          <p:cNvPr id="15" name="Shape 13"/>
          <p:cNvSpPr/>
          <p:nvPr/>
        </p:nvSpPr>
        <p:spPr>
          <a:xfrm>
            <a:off x="735925" y="5507236"/>
            <a:ext cx="473035" cy="473035"/>
          </a:xfrm>
          <a:prstGeom prst="roundRect">
            <a:avLst>
              <a:gd name="adj" fmla="val 66680"/>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16" name="Text 14"/>
          <p:cNvSpPr/>
          <p:nvPr/>
        </p:nvSpPr>
        <p:spPr>
          <a:xfrm>
            <a:off x="814685" y="5546586"/>
            <a:ext cx="315397" cy="3942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4</a:t>
            </a:r>
            <a:endParaRPr lang="en-US" sz="2450" dirty="0"/>
          </a:p>
        </p:txBody>
      </p:sp>
      <p:sp>
        <p:nvSpPr>
          <p:cNvPr id="17" name="Text 15"/>
          <p:cNvSpPr/>
          <p:nvPr/>
        </p:nvSpPr>
        <p:spPr>
          <a:xfrm>
            <a:off x="1419225" y="5579507"/>
            <a:ext cx="2628424" cy="328613"/>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WGAN</a:t>
            </a:r>
            <a:endParaRPr lang="en-US" sz="2050" dirty="0"/>
          </a:p>
        </p:txBody>
      </p:sp>
      <p:sp>
        <p:nvSpPr>
          <p:cNvPr id="18" name="Text 16"/>
          <p:cNvSpPr/>
          <p:nvPr/>
        </p:nvSpPr>
        <p:spPr>
          <a:xfrm>
            <a:off x="1419225" y="6034207"/>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WGAN uses Wasserstein loss for stable training.</a:t>
            </a:r>
            <a:endParaRPr lang="en-US" sz="1650" dirty="0"/>
          </a:p>
        </p:txBody>
      </p:sp>
      <p:sp>
        <p:nvSpPr>
          <p:cNvPr id="19" name="Shape 17"/>
          <p:cNvSpPr/>
          <p:nvPr/>
        </p:nvSpPr>
        <p:spPr>
          <a:xfrm>
            <a:off x="735925" y="6791087"/>
            <a:ext cx="473035" cy="473035"/>
          </a:xfrm>
          <a:prstGeom prst="roundRect">
            <a:avLst>
              <a:gd name="adj" fmla="val 66680"/>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20" name="Text 18"/>
          <p:cNvSpPr/>
          <p:nvPr/>
        </p:nvSpPr>
        <p:spPr>
          <a:xfrm>
            <a:off x="814685" y="6830437"/>
            <a:ext cx="315397" cy="394216"/>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5</a:t>
            </a:r>
            <a:endParaRPr lang="en-US" sz="2450" dirty="0"/>
          </a:p>
        </p:txBody>
      </p:sp>
      <p:sp>
        <p:nvSpPr>
          <p:cNvPr id="21" name="Text 19"/>
          <p:cNvSpPr/>
          <p:nvPr/>
        </p:nvSpPr>
        <p:spPr>
          <a:xfrm>
            <a:off x="1419225" y="6863358"/>
            <a:ext cx="2628424" cy="328613"/>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Synthetic Data</a:t>
            </a:r>
            <a:endParaRPr lang="en-US" sz="2050" dirty="0"/>
          </a:p>
        </p:txBody>
      </p:sp>
      <p:sp>
        <p:nvSpPr>
          <p:cNvPr id="22" name="Text 20"/>
          <p:cNvSpPr/>
          <p:nvPr/>
        </p:nvSpPr>
        <p:spPr>
          <a:xfrm>
            <a:off x="1419225" y="7318058"/>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Generates balanced data to cover edge cases.</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811768"/>
            <a:ext cx="6558796"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GAN Data Generation Flow</a:t>
            </a:r>
            <a:endParaRPr lang="en-US" sz="4450" dirty="0"/>
          </a:p>
        </p:txBody>
      </p:sp>
      <p:pic>
        <p:nvPicPr>
          <p:cNvPr id="3" name="Image 0" descr="preencoded.png"/>
          <p:cNvPicPr>
            <a:picLocks noChangeAspect="1"/>
          </p:cNvPicPr>
          <p:nvPr/>
        </p:nvPicPr>
        <p:blipFill>
          <a:blip r:embed="rId3"/>
          <a:stretch>
            <a:fillRect/>
          </a:stretch>
        </p:blipFill>
        <p:spPr>
          <a:xfrm>
            <a:off x="793790" y="1974175"/>
            <a:ext cx="1134070" cy="1360884"/>
          </a:xfrm>
          <a:prstGeom prst="rect">
            <a:avLst/>
          </a:prstGeom>
        </p:spPr>
      </p:pic>
      <p:sp>
        <p:nvSpPr>
          <p:cNvPr id="4" name="Text 1"/>
          <p:cNvSpPr/>
          <p:nvPr/>
        </p:nvSpPr>
        <p:spPr>
          <a:xfrm>
            <a:off x="2154674" y="2200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Input Data</a:t>
            </a:r>
            <a:endParaRPr lang="en-US" sz="2200" dirty="0"/>
          </a:p>
        </p:txBody>
      </p:sp>
      <p:sp>
        <p:nvSpPr>
          <p:cNvPr id="5" name="Text 2"/>
          <p:cNvSpPr/>
          <p:nvPr/>
        </p:nvSpPr>
        <p:spPr>
          <a:xfrm>
            <a:off x="2154674" y="2691408"/>
            <a:ext cx="1168193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Original patient records are fed into the GAN.</a:t>
            </a:r>
            <a:endParaRPr lang="en-US" sz="1750" dirty="0"/>
          </a:p>
        </p:txBody>
      </p:sp>
      <p:pic>
        <p:nvPicPr>
          <p:cNvPr id="6" name="Image 1" descr="preencoded.png"/>
          <p:cNvPicPr>
            <a:picLocks noChangeAspect="1"/>
          </p:cNvPicPr>
          <p:nvPr/>
        </p:nvPicPr>
        <p:blipFill>
          <a:blip r:embed="rId4"/>
          <a:stretch>
            <a:fillRect/>
          </a:stretch>
        </p:blipFill>
        <p:spPr>
          <a:xfrm>
            <a:off x="793790" y="3335060"/>
            <a:ext cx="1134070" cy="1360884"/>
          </a:xfrm>
          <a:prstGeom prst="rect">
            <a:avLst/>
          </a:prstGeom>
        </p:spPr>
      </p:pic>
      <p:sp>
        <p:nvSpPr>
          <p:cNvPr id="7" name="Text 3"/>
          <p:cNvSpPr/>
          <p:nvPr/>
        </p:nvSpPr>
        <p:spPr>
          <a:xfrm>
            <a:off x="2154674" y="35618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GAN Processing</a:t>
            </a:r>
            <a:endParaRPr lang="en-US" sz="2200" dirty="0"/>
          </a:p>
        </p:txBody>
      </p:sp>
      <p:sp>
        <p:nvSpPr>
          <p:cNvPr id="8" name="Text 4"/>
          <p:cNvSpPr/>
          <p:nvPr/>
        </p:nvSpPr>
        <p:spPr>
          <a:xfrm>
            <a:off x="2154674" y="4052292"/>
            <a:ext cx="1168193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Generator creates synthetic data resembling real data.</a:t>
            </a:r>
            <a:endParaRPr lang="en-US" sz="1750" dirty="0"/>
          </a:p>
        </p:txBody>
      </p:sp>
      <p:pic>
        <p:nvPicPr>
          <p:cNvPr id="9" name="Image 2" descr="preencoded.png"/>
          <p:cNvPicPr>
            <a:picLocks noChangeAspect="1"/>
          </p:cNvPicPr>
          <p:nvPr/>
        </p:nvPicPr>
        <p:blipFill>
          <a:blip r:embed="rId5"/>
          <a:stretch>
            <a:fillRect/>
          </a:stretch>
        </p:blipFill>
        <p:spPr>
          <a:xfrm>
            <a:off x="793790" y="4695944"/>
            <a:ext cx="1134070" cy="1360884"/>
          </a:xfrm>
          <a:prstGeom prst="rect">
            <a:avLst/>
          </a:prstGeom>
        </p:spPr>
      </p:pic>
      <p:sp>
        <p:nvSpPr>
          <p:cNvPr id="10" name="Text 5"/>
          <p:cNvSpPr/>
          <p:nvPr/>
        </p:nvSpPr>
        <p:spPr>
          <a:xfrm>
            <a:off x="2154674" y="49227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Discriminator Check</a:t>
            </a:r>
            <a:endParaRPr lang="en-US" sz="2200" dirty="0"/>
          </a:p>
        </p:txBody>
      </p:sp>
      <p:sp>
        <p:nvSpPr>
          <p:cNvPr id="11" name="Text 6"/>
          <p:cNvSpPr/>
          <p:nvPr/>
        </p:nvSpPr>
        <p:spPr>
          <a:xfrm>
            <a:off x="2154674" y="5413177"/>
            <a:ext cx="1168193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The discriminator validates synthetic data quality.</a:t>
            </a:r>
            <a:endParaRPr lang="en-US" sz="1750" dirty="0"/>
          </a:p>
        </p:txBody>
      </p:sp>
      <p:pic>
        <p:nvPicPr>
          <p:cNvPr id="12" name="Image 3" descr="preencoded.png"/>
          <p:cNvPicPr>
            <a:picLocks noChangeAspect="1"/>
          </p:cNvPicPr>
          <p:nvPr/>
        </p:nvPicPr>
        <p:blipFill>
          <a:blip r:embed="rId6"/>
          <a:stretch>
            <a:fillRect/>
          </a:stretch>
        </p:blipFill>
        <p:spPr>
          <a:xfrm>
            <a:off x="793790" y="6056828"/>
            <a:ext cx="1134070" cy="1360884"/>
          </a:xfrm>
          <a:prstGeom prst="rect">
            <a:avLst/>
          </a:prstGeom>
        </p:spPr>
      </p:pic>
      <p:sp>
        <p:nvSpPr>
          <p:cNvPr id="13" name="Text 7"/>
          <p:cNvSpPr/>
          <p:nvPr/>
        </p:nvSpPr>
        <p:spPr>
          <a:xfrm>
            <a:off x="2154674" y="62836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Combined Data</a:t>
            </a:r>
            <a:endParaRPr lang="en-US" sz="2200" dirty="0"/>
          </a:p>
        </p:txBody>
      </p:sp>
      <p:sp>
        <p:nvSpPr>
          <p:cNvPr id="14" name="Text 8"/>
          <p:cNvSpPr/>
          <p:nvPr/>
        </p:nvSpPr>
        <p:spPr>
          <a:xfrm>
            <a:off x="2154674" y="6774061"/>
            <a:ext cx="1168193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Original and synthetic data are combined for training.</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37219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ML Models Used</a:t>
            </a:r>
            <a:endParaRPr lang="en-US" sz="4450" dirty="0"/>
          </a:p>
        </p:txBody>
      </p:sp>
      <p:sp>
        <p:nvSpPr>
          <p:cNvPr id="3" name="Shape 1"/>
          <p:cNvSpPr/>
          <p:nvPr/>
        </p:nvSpPr>
        <p:spPr>
          <a:xfrm>
            <a:off x="793790" y="2534603"/>
            <a:ext cx="4196358" cy="2410897"/>
          </a:xfrm>
          <a:prstGeom prst="roundRect">
            <a:avLst>
              <a:gd name="adj" fmla="val 14113"/>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4" name="Text 2"/>
          <p:cNvSpPr/>
          <p:nvPr/>
        </p:nvSpPr>
        <p:spPr>
          <a:xfrm>
            <a:off x="1028224" y="2769037"/>
            <a:ext cx="307943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Logistic Regression (LR)</a:t>
            </a:r>
            <a:endParaRPr lang="en-US" sz="2200" dirty="0"/>
          </a:p>
        </p:txBody>
      </p:sp>
      <p:sp>
        <p:nvSpPr>
          <p:cNvPr id="5" name="Text 3"/>
          <p:cNvSpPr/>
          <p:nvPr/>
        </p:nvSpPr>
        <p:spPr>
          <a:xfrm>
            <a:off x="1028224" y="3259455"/>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Simple, interpretable model for binary classification. Estimates probability using a logistic function.</a:t>
            </a:r>
            <a:endParaRPr lang="en-US" sz="1750" dirty="0"/>
          </a:p>
        </p:txBody>
      </p:sp>
      <p:sp>
        <p:nvSpPr>
          <p:cNvPr id="6" name="Shape 4"/>
          <p:cNvSpPr/>
          <p:nvPr/>
        </p:nvSpPr>
        <p:spPr>
          <a:xfrm>
            <a:off x="5216962" y="2534603"/>
            <a:ext cx="4196358" cy="2410897"/>
          </a:xfrm>
          <a:prstGeom prst="roundRect">
            <a:avLst>
              <a:gd name="adj" fmla="val 14113"/>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7" name="Text 5"/>
          <p:cNvSpPr/>
          <p:nvPr/>
        </p:nvSpPr>
        <p:spPr>
          <a:xfrm>
            <a:off x="5451396" y="2769037"/>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Support Vector Machine (SVM)</a:t>
            </a:r>
            <a:endParaRPr lang="en-US" sz="2200" dirty="0"/>
          </a:p>
        </p:txBody>
      </p:sp>
      <p:sp>
        <p:nvSpPr>
          <p:cNvPr id="8" name="Text 6"/>
          <p:cNvSpPr/>
          <p:nvPr/>
        </p:nvSpPr>
        <p:spPr>
          <a:xfrm>
            <a:off x="5451396" y="3613785"/>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Effective in high dimensional spaces. Uses kernel functions for non-linear separation.</a:t>
            </a:r>
            <a:endParaRPr lang="en-US" sz="1750" dirty="0"/>
          </a:p>
        </p:txBody>
      </p:sp>
      <p:sp>
        <p:nvSpPr>
          <p:cNvPr id="9" name="Shape 7"/>
          <p:cNvSpPr/>
          <p:nvPr/>
        </p:nvSpPr>
        <p:spPr>
          <a:xfrm>
            <a:off x="9640133" y="2534603"/>
            <a:ext cx="4196358" cy="2410897"/>
          </a:xfrm>
          <a:prstGeom prst="roundRect">
            <a:avLst>
              <a:gd name="adj" fmla="val 14113"/>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0" name="Text 8"/>
          <p:cNvSpPr/>
          <p:nvPr/>
        </p:nvSpPr>
        <p:spPr>
          <a:xfrm>
            <a:off x="9874568" y="276903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Decision Tree (DT)</a:t>
            </a:r>
            <a:endParaRPr lang="en-US" sz="2200" dirty="0"/>
          </a:p>
        </p:txBody>
      </p:sp>
      <p:sp>
        <p:nvSpPr>
          <p:cNvPr id="11" name="Text 9"/>
          <p:cNvSpPr/>
          <p:nvPr/>
        </p:nvSpPr>
        <p:spPr>
          <a:xfrm>
            <a:off x="9874568" y="3259455"/>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Tree-like model. Splits data based on feature values. Easy to visualize and interpret.</a:t>
            </a:r>
            <a:endParaRPr lang="en-US" sz="1750" dirty="0"/>
          </a:p>
        </p:txBody>
      </p:sp>
      <p:sp>
        <p:nvSpPr>
          <p:cNvPr id="12" name="Shape 10"/>
          <p:cNvSpPr/>
          <p:nvPr/>
        </p:nvSpPr>
        <p:spPr>
          <a:xfrm>
            <a:off x="793790" y="5172313"/>
            <a:ext cx="6407944" cy="1685092"/>
          </a:xfrm>
          <a:prstGeom prst="roundRect">
            <a:avLst>
              <a:gd name="adj" fmla="val 20191"/>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3" name="Text 11"/>
          <p:cNvSpPr/>
          <p:nvPr/>
        </p:nvSpPr>
        <p:spPr>
          <a:xfrm>
            <a:off x="1028224" y="54067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Random Forest (RF)</a:t>
            </a:r>
            <a:endParaRPr lang="en-US" sz="2200" dirty="0"/>
          </a:p>
        </p:txBody>
      </p:sp>
      <p:sp>
        <p:nvSpPr>
          <p:cNvPr id="14" name="Text 12"/>
          <p:cNvSpPr/>
          <p:nvPr/>
        </p:nvSpPr>
        <p:spPr>
          <a:xfrm>
            <a:off x="1028224" y="5897166"/>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Ensemble of decision trees. Reduces overfitting and improves accuracy.</a:t>
            </a:r>
            <a:endParaRPr lang="en-US" sz="1750" dirty="0"/>
          </a:p>
        </p:txBody>
      </p:sp>
      <p:sp>
        <p:nvSpPr>
          <p:cNvPr id="15" name="Shape 13"/>
          <p:cNvSpPr/>
          <p:nvPr/>
        </p:nvSpPr>
        <p:spPr>
          <a:xfrm>
            <a:off x="7428548" y="5172313"/>
            <a:ext cx="6407944" cy="1685092"/>
          </a:xfrm>
          <a:prstGeom prst="roundRect">
            <a:avLst>
              <a:gd name="adj" fmla="val 20191"/>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6" name="Text 14"/>
          <p:cNvSpPr/>
          <p:nvPr/>
        </p:nvSpPr>
        <p:spPr>
          <a:xfrm>
            <a:off x="7662982" y="5406747"/>
            <a:ext cx="286488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Gradient Boosting (GB)</a:t>
            </a:r>
            <a:endParaRPr lang="en-US" sz="2200" dirty="0"/>
          </a:p>
        </p:txBody>
      </p:sp>
      <p:sp>
        <p:nvSpPr>
          <p:cNvPr id="17" name="Text 15"/>
          <p:cNvSpPr/>
          <p:nvPr/>
        </p:nvSpPr>
        <p:spPr>
          <a:xfrm>
            <a:off x="7662982" y="5897166"/>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Builds trees sequentially. Each tree corrects errors of previous trees, increasing accuracy.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342198"/>
            <a:ext cx="594360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Hyperparameter Tuning</a:t>
            </a:r>
            <a:endParaRPr lang="en-US" sz="4450" dirty="0"/>
          </a:p>
        </p:txBody>
      </p:sp>
      <p:sp>
        <p:nvSpPr>
          <p:cNvPr id="3" name="Shape 1"/>
          <p:cNvSpPr/>
          <p:nvPr/>
        </p:nvSpPr>
        <p:spPr>
          <a:xfrm>
            <a:off x="793790" y="3504605"/>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4" name="Text 2"/>
          <p:cNvSpPr/>
          <p:nvPr/>
        </p:nvSpPr>
        <p:spPr>
          <a:xfrm>
            <a:off x="878860" y="354711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530906" y="358247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GridSearchCV</a:t>
            </a:r>
            <a:endParaRPr lang="en-US" sz="2200" dirty="0"/>
          </a:p>
        </p:txBody>
      </p:sp>
      <p:sp>
        <p:nvSpPr>
          <p:cNvPr id="6" name="Text 4"/>
          <p:cNvSpPr/>
          <p:nvPr/>
        </p:nvSpPr>
        <p:spPr>
          <a:xfrm>
            <a:off x="1530906" y="407289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We employed GridSearchCV for hyperparameter tuning. This method exhaustively searches a specified hyperparameter grid.</a:t>
            </a:r>
            <a:endParaRPr lang="en-US" sz="1750" dirty="0"/>
          </a:p>
        </p:txBody>
      </p:sp>
      <p:sp>
        <p:nvSpPr>
          <p:cNvPr id="7" name="Shape 5"/>
          <p:cNvSpPr/>
          <p:nvPr/>
        </p:nvSpPr>
        <p:spPr>
          <a:xfrm>
            <a:off x="5235893" y="3504605"/>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8" name="Text 6"/>
          <p:cNvSpPr/>
          <p:nvPr/>
        </p:nvSpPr>
        <p:spPr>
          <a:xfrm>
            <a:off x="5320963" y="354711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5973008" y="3582472"/>
            <a:ext cx="286095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Parameter Adjustment</a:t>
            </a:r>
            <a:endParaRPr lang="en-US" sz="2200" dirty="0"/>
          </a:p>
        </p:txBody>
      </p:sp>
      <p:sp>
        <p:nvSpPr>
          <p:cNvPr id="10" name="Text 8"/>
          <p:cNvSpPr/>
          <p:nvPr/>
        </p:nvSpPr>
        <p:spPr>
          <a:xfrm>
            <a:off x="5973008" y="407289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Key parameters were tuned to optimize model performance. Examples: max_depth, C, kernel, and learning_rate.</a:t>
            </a:r>
            <a:endParaRPr lang="en-US" sz="1750" dirty="0"/>
          </a:p>
        </p:txBody>
      </p:sp>
      <p:sp>
        <p:nvSpPr>
          <p:cNvPr id="11" name="Shape 9"/>
          <p:cNvSpPr/>
          <p:nvPr/>
        </p:nvSpPr>
        <p:spPr>
          <a:xfrm>
            <a:off x="9677995" y="3504605"/>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2" name="Text 10"/>
          <p:cNvSpPr/>
          <p:nvPr/>
        </p:nvSpPr>
        <p:spPr>
          <a:xfrm>
            <a:off x="9763065" y="354711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0415111" y="358247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Overfitting Reduction</a:t>
            </a:r>
            <a:endParaRPr lang="en-US" sz="2200" dirty="0"/>
          </a:p>
        </p:txBody>
      </p:sp>
      <p:sp>
        <p:nvSpPr>
          <p:cNvPr id="14" name="Text 12"/>
          <p:cNvSpPr/>
          <p:nvPr/>
        </p:nvSpPr>
        <p:spPr>
          <a:xfrm>
            <a:off x="10415111" y="407289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Effective hyperparameter tuning reduces overfitting. It also improves the model's ability to generalize to new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04310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Abstract: Enhancing Prediction with GANs</a:t>
            </a:r>
            <a:endParaRPr lang="en-US" sz="4450" dirty="0"/>
          </a:p>
        </p:txBody>
      </p:sp>
      <p:sp>
        <p:nvSpPr>
          <p:cNvPr id="4" name="Text 1"/>
          <p:cNvSpPr/>
          <p:nvPr/>
        </p:nvSpPr>
        <p:spPr>
          <a:xfrm>
            <a:off x="793790" y="28008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This project combines machine learning (ML) with GAN-generated synthetic data. The goal is to build an accurate heart disease prediction system. Five ML models were evaluated on real and augmented data.</a:t>
            </a:r>
            <a:endParaRPr lang="en-US" sz="1750" dirty="0"/>
          </a:p>
        </p:txBody>
      </p:sp>
      <p:sp>
        <p:nvSpPr>
          <p:cNvPr id="5" name="Shape 2"/>
          <p:cNvSpPr/>
          <p:nvPr/>
        </p:nvSpPr>
        <p:spPr>
          <a:xfrm>
            <a:off x="793790" y="4507587"/>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860" y="4592598"/>
            <a:ext cx="340162" cy="340162"/>
          </a:xfrm>
          <a:prstGeom prst="rect">
            <a:avLst/>
          </a:prstGeom>
        </p:spPr>
      </p:pic>
      <p:sp>
        <p:nvSpPr>
          <p:cNvPr id="7" name="Text 3"/>
          <p:cNvSpPr/>
          <p:nvPr/>
        </p:nvSpPr>
        <p:spPr>
          <a:xfrm>
            <a:off x="1530906" y="4585454"/>
            <a:ext cx="287535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Improved Performance</a:t>
            </a:r>
            <a:endParaRPr lang="en-US" sz="2200" dirty="0"/>
          </a:p>
        </p:txBody>
      </p:sp>
      <p:sp>
        <p:nvSpPr>
          <p:cNvPr id="8" name="Text 4"/>
          <p:cNvSpPr/>
          <p:nvPr/>
        </p:nvSpPr>
        <p:spPr>
          <a:xfrm>
            <a:off x="1530906" y="507587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SVM and LR showed improvements in recall, F1-score, and AUC.</a:t>
            </a:r>
            <a:endParaRPr lang="en-US" sz="1750" dirty="0"/>
          </a:p>
        </p:txBody>
      </p:sp>
      <p:sp>
        <p:nvSpPr>
          <p:cNvPr id="9" name="Shape 5"/>
          <p:cNvSpPr/>
          <p:nvPr/>
        </p:nvSpPr>
        <p:spPr>
          <a:xfrm>
            <a:off x="793790" y="6255306"/>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860" y="6340316"/>
            <a:ext cx="340162" cy="340162"/>
          </a:xfrm>
          <a:prstGeom prst="rect">
            <a:avLst/>
          </a:prstGeom>
        </p:spPr>
      </p:pic>
      <p:sp>
        <p:nvSpPr>
          <p:cNvPr id="11" name="Text 6"/>
          <p:cNvSpPr/>
          <p:nvPr/>
        </p:nvSpPr>
        <p:spPr>
          <a:xfrm>
            <a:off x="1530906" y="63331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Data Augmentation</a:t>
            </a:r>
            <a:endParaRPr lang="en-US" sz="2200" dirty="0"/>
          </a:p>
        </p:txBody>
      </p:sp>
      <p:sp>
        <p:nvSpPr>
          <p:cNvPr id="12" name="Text 7"/>
          <p:cNvSpPr/>
          <p:nvPr/>
        </p:nvSpPr>
        <p:spPr>
          <a:xfrm>
            <a:off x="1530906" y="682359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Synthetic data addresses data imbalance.</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89357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Evaluation Metrics</a:t>
            </a:r>
            <a:endParaRPr lang="en-US" sz="4450" dirty="0"/>
          </a:p>
        </p:txBody>
      </p:sp>
      <p:sp>
        <p:nvSpPr>
          <p:cNvPr id="3" name="Text 1"/>
          <p:cNvSpPr/>
          <p:nvPr/>
        </p:nvSpPr>
        <p:spPr>
          <a:xfrm>
            <a:off x="793790" y="31693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Accuracy</a:t>
            </a:r>
            <a:endParaRPr lang="en-US" sz="2200" dirty="0"/>
          </a:p>
        </p:txBody>
      </p:sp>
      <p:sp>
        <p:nvSpPr>
          <p:cNvPr id="4" name="Text 2"/>
          <p:cNvSpPr/>
          <p:nvPr/>
        </p:nvSpPr>
        <p:spPr>
          <a:xfrm>
            <a:off x="793790" y="3750469"/>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Fraction of correct predictions. It measures overall correctness.</a:t>
            </a:r>
            <a:endParaRPr lang="en-US" sz="1750" dirty="0"/>
          </a:p>
        </p:txBody>
      </p:sp>
      <p:sp>
        <p:nvSpPr>
          <p:cNvPr id="5" name="Text 3"/>
          <p:cNvSpPr/>
          <p:nvPr/>
        </p:nvSpPr>
        <p:spPr>
          <a:xfrm>
            <a:off x="793790" y="5043249"/>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Accuracy = (TP + TN) / (TP + TN + FP + FN)</a:t>
            </a:r>
            <a:endParaRPr lang="en-US" sz="1750" dirty="0"/>
          </a:p>
        </p:txBody>
      </p:sp>
      <p:sp>
        <p:nvSpPr>
          <p:cNvPr id="6" name="Text 4"/>
          <p:cNvSpPr/>
          <p:nvPr/>
        </p:nvSpPr>
        <p:spPr>
          <a:xfrm>
            <a:off x="4200406" y="31693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Precision</a:t>
            </a:r>
            <a:endParaRPr lang="en-US" sz="2200" dirty="0"/>
          </a:p>
        </p:txBody>
      </p:sp>
      <p:sp>
        <p:nvSpPr>
          <p:cNvPr id="7" name="Text 5"/>
          <p:cNvSpPr/>
          <p:nvPr/>
        </p:nvSpPr>
        <p:spPr>
          <a:xfrm>
            <a:off x="4200406" y="3750469"/>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Measures the accuracy of positive predictions. High precision reduces false positives.</a:t>
            </a:r>
            <a:endParaRPr lang="en-US" sz="1750" dirty="0"/>
          </a:p>
        </p:txBody>
      </p:sp>
      <p:sp>
        <p:nvSpPr>
          <p:cNvPr id="8" name="Text 6"/>
          <p:cNvSpPr/>
          <p:nvPr/>
        </p:nvSpPr>
        <p:spPr>
          <a:xfrm>
            <a:off x="4200406" y="5406152"/>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Precision = TP / (TP + FP)</a:t>
            </a:r>
            <a:endParaRPr lang="en-US" sz="1750" dirty="0"/>
          </a:p>
        </p:txBody>
      </p:sp>
      <p:sp>
        <p:nvSpPr>
          <p:cNvPr id="9" name="Text 7"/>
          <p:cNvSpPr/>
          <p:nvPr/>
        </p:nvSpPr>
        <p:spPr>
          <a:xfrm>
            <a:off x="7607022" y="31693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Recall</a:t>
            </a:r>
            <a:endParaRPr lang="en-US" sz="2200" dirty="0"/>
          </a:p>
        </p:txBody>
      </p:sp>
      <p:sp>
        <p:nvSpPr>
          <p:cNvPr id="10" name="Text 8"/>
          <p:cNvSpPr/>
          <p:nvPr/>
        </p:nvSpPr>
        <p:spPr>
          <a:xfrm>
            <a:off x="7607022" y="3750469"/>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Measures the completeness of positive predictions. High recall reduces false negatives.</a:t>
            </a:r>
            <a:endParaRPr lang="en-US" sz="1750" dirty="0"/>
          </a:p>
        </p:txBody>
      </p:sp>
      <p:sp>
        <p:nvSpPr>
          <p:cNvPr id="11" name="Text 9"/>
          <p:cNvSpPr/>
          <p:nvPr/>
        </p:nvSpPr>
        <p:spPr>
          <a:xfrm>
            <a:off x="7607022" y="5406152"/>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Recall = TP / (TP + FN)</a:t>
            </a:r>
            <a:endParaRPr lang="en-US" sz="1750" dirty="0"/>
          </a:p>
        </p:txBody>
      </p:sp>
      <p:sp>
        <p:nvSpPr>
          <p:cNvPr id="12" name="Text 10"/>
          <p:cNvSpPr/>
          <p:nvPr/>
        </p:nvSpPr>
        <p:spPr>
          <a:xfrm>
            <a:off x="11013638" y="31693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F1-Score</a:t>
            </a:r>
            <a:endParaRPr lang="en-US" sz="2200" dirty="0"/>
          </a:p>
        </p:txBody>
      </p:sp>
      <p:sp>
        <p:nvSpPr>
          <p:cNvPr id="13" name="Text 11"/>
          <p:cNvSpPr/>
          <p:nvPr/>
        </p:nvSpPr>
        <p:spPr>
          <a:xfrm>
            <a:off x="11013638" y="3750469"/>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Harmonic mean of precision and recall. Balances both metrics.</a:t>
            </a:r>
            <a:endParaRPr lang="en-US" sz="1750" dirty="0"/>
          </a:p>
        </p:txBody>
      </p:sp>
      <p:sp>
        <p:nvSpPr>
          <p:cNvPr id="14" name="Text 12"/>
          <p:cNvSpPr/>
          <p:nvPr/>
        </p:nvSpPr>
        <p:spPr>
          <a:xfrm>
            <a:off x="11013638" y="5043249"/>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F1-Score = 2 * (Precision * Recall) / (Precision + Recall)</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42223" y="504944"/>
            <a:ext cx="4587478" cy="573405"/>
          </a:xfrm>
          <a:prstGeom prst="rect">
            <a:avLst/>
          </a:prstGeom>
          <a:noFill/>
          <a:ln/>
        </p:spPr>
        <p:txBody>
          <a:bodyPr wrap="none" lIns="0" tIns="0" rIns="0" bIns="0" rtlCol="0" anchor="t"/>
          <a:lstStyle/>
          <a:p>
            <a:pPr marL="0" indent="0" algn="l">
              <a:lnSpc>
                <a:spcPts val="4500"/>
              </a:lnSpc>
              <a:buNone/>
            </a:pPr>
            <a:r>
              <a:rPr lang="en-US" sz="3600" b="1" dirty="0">
                <a:solidFill>
                  <a:srgbClr val="D73AD7"/>
                </a:solidFill>
                <a:latin typeface="Barlow Bold" pitchFamily="34" charset="0"/>
                <a:ea typeface="Barlow Bold" pitchFamily="34" charset="-122"/>
                <a:cs typeface="Barlow Bold" pitchFamily="34" charset="-120"/>
              </a:rPr>
              <a:t>ROC Curve Analysis</a:t>
            </a:r>
            <a:endParaRPr lang="en-US" sz="3600" dirty="0"/>
          </a:p>
        </p:txBody>
      </p:sp>
      <p:sp>
        <p:nvSpPr>
          <p:cNvPr id="3" name="Text 1"/>
          <p:cNvSpPr/>
          <p:nvPr/>
        </p:nvSpPr>
        <p:spPr>
          <a:xfrm>
            <a:off x="642223" y="1536978"/>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D73AD7"/>
                </a:solidFill>
                <a:latin typeface="Barlow Bold" pitchFamily="34" charset="0"/>
                <a:ea typeface="Barlow Bold" pitchFamily="34" charset="-122"/>
                <a:cs typeface="Barlow Bold" pitchFamily="34" charset="-120"/>
              </a:rPr>
              <a:t>Improved AUC</a:t>
            </a:r>
            <a:endParaRPr lang="en-US" sz="1800" dirty="0"/>
          </a:p>
        </p:txBody>
      </p:sp>
      <p:sp>
        <p:nvSpPr>
          <p:cNvPr id="4" name="Text 2"/>
          <p:cNvSpPr/>
          <p:nvPr/>
        </p:nvSpPr>
        <p:spPr>
          <a:xfrm>
            <a:off x="642223" y="2007156"/>
            <a:ext cx="6449139" cy="58697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Montserrat" pitchFamily="34" charset="0"/>
                <a:ea typeface="Montserrat" pitchFamily="34" charset="-122"/>
                <a:cs typeface="Montserrat" pitchFamily="34" charset="-120"/>
              </a:rPr>
              <a:t>AUC values improved across all models. This indicates better discriminatory power.</a:t>
            </a:r>
            <a:endParaRPr lang="en-US" sz="1400" dirty="0"/>
          </a:p>
        </p:txBody>
      </p:sp>
      <p:sp>
        <p:nvSpPr>
          <p:cNvPr id="5" name="Text 3"/>
          <p:cNvSpPr/>
          <p:nvPr/>
        </p:nvSpPr>
        <p:spPr>
          <a:xfrm>
            <a:off x="7546658" y="1536978"/>
            <a:ext cx="2293739" cy="286703"/>
          </a:xfrm>
          <a:prstGeom prst="rect">
            <a:avLst/>
          </a:prstGeom>
          <a:noFill/>
          <a:ln/>
        </p:spPr>
        <p:txBody>
          <a:bodyPr wrap="none" lIns="0" tIns="0" rIns="0" bIns="0" rtlCol="0" anchor="t"/>
          <a:lstStyle/>
          <a:p>
            <a:pPr marL="0" indent="0" algn="l">
              <a:lnSpc>
                <a:spcPts val="2250"/>
              </a:lnSpc>
              <a:buNone/>
            </a:pPr>
            <a:r>
              <a:rPr lang="en-US" sz="1800" b="1" dirty="0">
                <a:solidFill>
                  <a:srgbClr val="D73AD7"/>
                </a:solidFill>
                <a:latin typeface="Barlow Bold" pitchFamily="34" charset="0"/>
                <a:ea typeface="Barlow Bold" pitchFamily="34" charset="-122"/>
                <a:cs typeface="Barlow Bold" pitchFamily="34" charset="-120"/>
              </a:rPr>
              <a:t>Model Comparison</a:t>
            </a:r>
            <a:endParaRPr lang="en-US" sz="1800" dirty="0"/>
          </a:p>
        </p:txBody>
      </p:sp>
      <p:sp>
        <p:nvSpPr>
          <p:cNvPr id="6" name="Text 4"/>
          <p:cNvSpPr/>
          <p:nvPr/>
        </p:nvSpPr>
        <p:spPr>
          <a:xfrm>
            <a:off x="7546658" y="2007156"/>
            <a:ext cx="6449139"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72525"/>
                </a:solidFill>
                <a:latin typeface="Montserrat" pitchFamily="34" charset="0"/>
                <a:ea typeface="Montserrat" pitchFamily="34" charset="-122"/>
                <a:cs typeface="Montserrat" pitchFamily="34" charset="-120"/>
              </a:rPr>
              <a:t>SVM AUC: 0.84</a:t>
            </a:r>
            <a:endParaRPr lang="en-US" sz="1400" dirty="0"/>
          </a:p>
        </p:txBody>
      </p:sp>
      <p:sp>
        <p:nvSpPr>
          <p:cNvPr id="7" name="Text 5"/>
          <p:cNvSpPr/>
          <p:nvPr/>
        </p:nvSpPr>
        <p:spPr>
          <a:xfrm>
            <a:off x="7546658" y="2364819"/>
            <a:ext cx="6449139"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72525"/>
                </a:solidFill>
                <a:latin typeface="Montserrat" pitchFamily="34" charset="0"/>
                <a:ea typeface="Montserrat" pitchFamily="34" charset="-122"/>
                <a:cs typeface="Montserrat" pitchFamily="34" charset="-120"/>
              </a:rPr>
              <a:t>LR AUC: 0.83</a:t>
            </a:r>
            <a:endParaRPr lang="en-US" sz="1400" dirty="0"/>
          </a:p>
        </p:txBody>
      </p:sp>
      <p:sp>
        <p:nvSpPr>
          <p:cNvPr id="8" name="Text 6"/>
          <p:cNvSpPr/>
          <p:nvPr/>
        </p:nvSpPr>
        <p:spPr>
          <a:xfrm>
            <a:off x="7546658" y="2722483"/>
            <a:ext cx="6449139" cy="293489"/>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72525"/>
                </a:solidFill>
                <a:latin typeface="Montserrat" pitchFamily="34" charset="0"/>
                <a:ea typeface="Montserrat" pitchFamily="34" charset="-122"/>
                <a:cs typeface="Montserrat" pitchFamily="34" charset="-120"/>
              </a:rPr>
              <a:t>GB AUC: 0.76</a:t>
            </a:r>
            <a:endParaRPr lang="en-US" sz="1400" dirty="0"/>
          </a:p>
        </p:txBody>
      </p:sp>
      <p:sp>
        <p:nvSpPr>
          <p:cNvPr id="9" name="Text 7"/>
          <p:cNvSpPr/>
          <p:nvPr/>
        </p:nvSpPr>
        <p:spPr>
          <a:xfrm>
            <a:off x="642223" y="3451622"/>
            <a:ext cx="2517934" cy="293489"/>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10" name="Image 0" descr="preencoded.png"/>
          <p:cNvPicPr>
            <a:picLocks noChangeAspect="1"/>
          </p:cNvPicPr>
          <p:nvPr/>
        </p:nvPicPr>
        <p:blipFill>
          <a:blip r:embed="rId3"/>
          <a:stretch>
            <a:fillRect/>
          </a:stretch>
        </p:blipFill>
        <p:spPr>
          <a:xfrm>
            <a:off x="4526042" y="3492818"/>
            <a:ext cx="5593318" cy="4025503"/>
          </a:xfrm>
          <a:prstGeom prst="rect">
            <a:avLst/>
          </a:prstGeom>
        </p:spPr>
      </p:pic>
      <p:sp>
        <p:nvSpPr>
          <p:cNvPr id="11" name="Text 8"/>
          <p:cNvSpPr/>
          <p:nvPr/>
        </p:nvSpPr>
        <p:spPr>
          <a:xfrm>
            <a:off x="11485364" y="3451622"/>
            <a:ext cx="2517934" cy="293489"/>
          </a:xfrm>
          <a:prstGeom prst="rect">
            <a:avLst/>
          </a:prstGeom>
          <a:noFill/>
          <a:ln/>
        </p:spPr>
        <p:txBody>
          <a:bodyPr wrap="none" lIns="0" tIns="0" rIns="0" bIns="0" rtlCol="0" anchor="t"/>
          <a:lstStyle/>
          <a:p>
            <a:pPr marL="0" indent="0" algn="l">
              <a:lnSpc>
                <a:spcPts val="2300"/>
              </a:lnSpc>
              <a:buNone/>
            </a:pP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54010" y="682228"/>
            <a:ext cx="13322379" cy="299085"/>
          </a:xfrm>
          <a:prstGeom prst="rect">
            <a:avLst/>
          </a:prstGeom>
          <a:noFill/>
          <a:ln/>
        </p:spPr>
        <p:txBody>
          <a:bodyPr wrap="none" lIns="0" tIns="0" rIns="0" bIns="0" rtlCol="0" anchor="t"/>
          <a:lstStyle/>
          <a:p>
            <a:pPr marL="0" indent="0" algn="l">
              <a:lnSpc>
                <a:spcPts val="2350"/>
              </a:lnSpc>
              <a:buNone/>
            </a:pPr>
            <a:endParaRPr lang="en-US" sz="1450" dirty="0"/>
          </a:p>
        </p:txBody>
      </p:sp>
      <p:sp>
        <p:nvSpPr>
          <p:cNvPr id="3" name="Text 1"/>
          <p:cNvSpPr/>
          <p:nvPr/>
        </p:nvSpPr>
        <p:spPr>
          <a:xfrm>
            <a:off x="654010" y="1168122"/>
            <a:ext cx="6382703" cy="584002"/>
          </a:xfrm>
          <a:prstGeom prst="rect">
            <a:avLst/>
          </a:prstGeom>
          <a:noFill/>
          <a:ln/>
        </p:spPr>
        <p:txBody>
          <a:bodyPr wrap="none" lIns="0" tIns="0" rIns="0" bIns="0" rtlCol="0" anchor="t"/>
          <a:lstStyle/>
          <a:p>
            <a:pPr marL="0" indent="0" algn="l">
              <a:lnSpc>
                <a:spcPts val="4550"/>
              </a:lnSpc>
              <a:buNone/>
            </a:pPr>
            <a:r>
              <a:rPr lang="en-US" sz="3650" b="1" dirty="0">
                <a:solidFill>
                  <a:srgbClr val="D73AD7"/>
                </a:solidFill>
                <a:latin typeface="Barlow Bold" pitchFamily="34" charset="0"/>
                <a:ea typeface="Barlow Bold" pitchFamily="34" charset="-122"/>
                <a:cs typeface="Barlow Bold" pitchFamily="34" charset="-120"/>
              </a:rPr>
              <a:t>Accuracy and AUC Comparison</a:t>
            </a:r>
            <a:endParaRPr lang="en-US" sz="3650" dirty="0"/>
          </a:p>
        </p:txBody>
      </p:sp>
      <p:sp>
        <p:nvSpPr>
          <p:cNvPr id="4" name="Text 2"/>
          <p:cNvSpPr/>
          <p:nvPr/>
        </p:nvSpPr>
        <p:spPr>
          <a:xfrm>
            <a:off x="654010" y="2219206"/>
            <a:ext cx="2405658" cy="291941"/>
          </a:xfrm>
          <a:prstGeom prst="rect">
            <a:avLst/>
          </a:prstGeom>
          <a:noFill/>
          <a:ln/>
        </p:spPr>
        <p:txBody>
          <a:bodyPr wrap="none" lIns="0" tIns="0" rIns="0" bIns="0" rtlCol="0" anchor="t"/>
          <a:lstStyle/>
          <a:p>
            <a:pPr marL="0" indent="0" algn="l">
              <a:lnSpc>
                <a:spcPts val="2250"/>
              </a:lnSpc>
              <a:buNone/>
            </a:pPr>
            <a:r>
              <a:rPr lang="en-US" sz="1800" b="1" dirty="0">
                <a:solidFill>
                  <a:srgbClr val="D73AD7"/>
                </a:solidFill>
                <a:latin typeface="Barlow Bold" pitchFamily="34" charset="0"/>
                <a:ea typeface="Barlow Bold" pitchFamily="34" charset="-122"/>
                <a:cs typeface="Barlow Bold" pitchFamily="34" charset="-120"/>
              </a:rPr>
              <a:t>Accuracy Improvement</a:t>
            </a:r>
            <a:endParaRPr lang="en-US" sz="1800" dirty="0"/>
          </a:p>
        </p:txBody>
      </p:sp>
      <p:sp>
        <p:nvSpPr>
          <p:cNvPr id="5" name="Text 3"/>
          <p:cNvSpPr/>
          <p:nvPr/>
        </p:nvSpPr>
        <p:spPr>
          <a:xfrm>
            <a:off x="654010" y="2697956"/>
            <a:ext cx="6433304" cy="59817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After GAN integration, models displayed better accuracy. This is due to synthetic data reducing data bias.</a:t>
            </a:r>
            <a:endParaRPr lang="en-US" sz="1450" dirty="0"/>
          </a:p>
        </p:txBody>
      </p:sp>
      <p:sp>
        <p:nvSpPr>
          <p:cNvPr id="6" name="Text 4"/>
          <p:cNvSpPr/>
          <p:nvPr/>
        </p:nvSpPr>
        <p:spPr>
          <a:xfrm>
            <a:off x="7550706" y="2219206"/>
            <a:ext cx="2335887" cy="291941"/>
          </a:xfrm>
          <a:prstGeom prst="rect">
            <a:avLst/>
          </a:prstGeom>
          <a:noFill/>
          <a:ln/>
        </p:spPr>
        <p:txBody>
          <a:bodyPr wrap="none" lIns="0" tIns="0" rIns="0" bIns="0" rtlCol="0" anchor="t"/>
          <a:lstStyle/>
          <a:p>
            <a:pPr marL="0" indent="0" algn="l">
              <a:lnSpc>
                <a:spcPts val="2250"/>
              </a:lnSpc>
              <a:buNone/>
            </a:pPr>
            <a:r>
              <a:rPr lang="en-US" sz="1800" b="1" dirty="0">
                <a:solidFill>
                  <a:srgbClr val="D73AD7"/>
                </a:solidFill>
                <a:latin typeface="Barlow Bold" pitchFamily="34" charset="0"/>
                <a:ea typeface="Barlow Bold" pitchFamily="34" charset="-122"/>
                <a:cs typeface="Barlow Bold" pitchFamily="34" charset="-120"/>
              </a:rPr>
              <a:t>AUC Enhancement</a:t>
            </a:r>
            <a:endParaRPr lang="en-US" sz="1800" dirty="0"/>
          </a:p>
        </p:txBody>
      </p:sp>
      <p:sp>
        <p:nvSpPr>
          <p:cNvPr id="7" name="Text 5"/>
          <p:cNvSpPr/>
          <p:nvPr/>
        </p:nvSpPr>
        <p:spPr>
          <a:xfrm>
            <a:off x="7550706" y="2697956"/>
            <a:ext cx="6433304" cy="598170"/>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Montserrat" pitchFamily="34" charset="0"/>
                <a:ea typeface="Montserrat" pitchFamily="34" charset="-122"/>
                <a:cs typeface="Montserrat" pitchFamily="34" charset="-120"/>
              </a:rPr>
              <a:t>The Area Under the Curve (AUC) scores also improved significantly. This shows better classification ability.</a:t>
            </a:r>
            <a:endParaRPr lang="en-US" sz="1450" dirty="0"/>
          </a:p>
        </p:txBody>
      </p:sp>
      <p:pic>
        <p:nvPicPr>
          <p:cNvPr id="8" name="Image 0" descr="preencoded.png"/>
          <p:cNvPicPr>
            <a:picLocks noChangeAspect="1"/>
          </p:cNvPicPr>
          <p:nvPr/>
        </p:nvPicPr>
        <p:blipFill>
          <a:blip r:embed="rId3"/>
          <a:stretch>
            <a:fillRect/>
          </a:stretch>
        </p:blipFill>
        <p:spPr>
          <a:xfrm>
            <a:off x="1714737" y="3506272"/>
            <a:ext cx="10745153" cy="4041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38175" y="501372"/>
            <a:ext cx="5797868" cy="569833"/>
          </a:xfrm>
          <a:prstGeom prst="rect">
            <a:avLst/>
          </a:prstGeom>
          <a:noFill/>
          <a:ln/>
        </p:spPr>
        <p:txBody>
          <a:bodyPr wrap="none" lIns="0" tIns="0" rIns="0" bIns="0" rtlCol="0" anchor="t"/>
          <a:lstStyle/>
          <a:p>
            <a:pPr marL="0" indent="0" algn="l">
              <a:lnSpc>
                <a:spcPts val="4450"/>
              </a:lnSpc>
              <a:buNone/>
            </a:pPr>
            <a:r>
              <a:rPr lang="en-US" sz="3550" b="1" dirty="0">
                <a:solidFill>
                  <a:srgbClr val="D73AD7"/>
                </a:solidFill>
                <a:latin typeface="Barlow Bold" pitchFamily="34" charset="0"/>
                <a:ea typeface="Barlow Bold" pitchFamily="34" charset="-122"/>
                <a:cs typeface="Barlow Bold" pitchFamily="34" charset="-120"/>
              </a:rPr>
              <a:t>Performance Gains with GAN</a:t>
            </a:r>
            <a:endParaRPr lang="en-US" sz="3550" dirty="0"/>
          </a:p>
        </p:txBody>
      </p:sp>
      <p:sp>
        <p:nvSpPr>
          <p:cNvPr id="3" name="Text 1"/>
          <p:cNvSpPr/>
          <p:nvPr/>
        </p:nvSpPr>
        <p:spPr>
          <a:xfrm>
            <a:off x="638175" y="1435894"/>
            <a:ext cx="13354050"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GAN-generated data significantly improved model performance. Noticeable gains in precision, recall, and AUC were observed. This was consistent across all models. The table below shows the comprehensive impact.</a:t>
            </a:r>
            <a:endParaRPr lang="en-US" sz="1400" dirty="0"/>
          </a:p>
        </p:txBody>
      </p:sp>
      <p:sp>
        <p:nvSpPr>
          <p:cNvPr id="4" name="Shape 2"/>
          <p:cNvSpPr/>
          <p:nvPr/>
        </p:nvSpPr>
        <p:spPr>
          <a:xfrm>
            <a:off x="638175" y="2224683"/>
            <a:ext cx="13354050" cy="5503783"/>
          </a:xfrm>
          <a:prstGeom prst="roundRect">
            <a:avLst>
              <a:gd name="adj" fmla="val 4970"/>
            </a:avLst>
          </a:prstGeom>
          <a:noFill/>
          <a:ln w="7620">
            <a:solidFill>
              <a:srgbClr val="000000">
                <a:alpha val="8000"/>
              </a:srgbClr>
            </a:solidFill>
            <a:prstDash val="solid"/>
          </a:ln>
        </p:spPr>
      </p:sp>
      <p:sp>
        <p:nvSpPr>
          <p:cNvPr id="5" name="Shape 3"/>
          <p:cNvSpPr/>
          <p:nvPr/>
        </p:nvSpPr>
        <p:spPr>
          <a:xfrm>
            <a:off x="645795" y="2232303"/>
            <a:ext cx="13337381" cy="1109305"/>
          </a:xfrm>
          <a:prstGeom prst="rect">
            <a:avLst/>
          </a:prstGeom>
          <a:solidFill>
            <a:srgbClr val="FFFFFF">
              <a:alpha val="4000"/>
            </a:srgbClr>
          </a:solidFill>
          <a:ln/>
        </p:spPr>
      </p:sp>
      <p:sp>
        <p:nvSpPr>
          <p:cNvPr id="6" name="Text 4"/>
          <p:cNvSpPr/>
          <p:nvPr/>
        </p:nvSpPr>
        <p:spPr>
          <a:xfrm>
            <a:off x="829866" y="2349222"/>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Model</a:t>
            </a:r>
            <a:endParaRPr lang="en-US" sz="1400" dirty="0"/>
          </a:p>
        </p:txBody>
      </p:sp>
      <p:sp>
        <p:nvSpPr>
          <p:cNvPr id="7" name="Text 5"/>
          <p:cNvSpPr/>
          <p:nvPr/>
        </p:nvSpPr>
        <p:spPr>
          <a:xfrm>
            <a:off x="2315408" y="2349222"/>
            <a:ext cx="1109543" cy="87546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Precision (Before GAN)</a:t>
            </a:r>
            <a:endParaRPr lang="en-US" sz="1400" dirty="0"/>
          </a:p>
        </p:txBody>
      </p:sp>
      <p:sp>
        <p:nvSpPr>
          <p:cNvPr id="8" name="Text 6"/>
          <p:cNvSpPr/>
          <p:nvPr/>
        </p:nvSpPr>
        <p:spPr>
          <a:xfrm>
            <a:off x="3797141" y="2349222"/>
            <a:ext cx="1109543" cy="87546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Recall (Before GAN)</a:t>
            </a:r>
            <a:endParaRPr lang="en-US" sz="1400" dirty="0"/>
          </a:p>
        </p:txBody>
      </p:sp>
      <p:sp>
        <p:nvSpPr>
          <p:cNvPr id="9" name="Text 7"/>
          <p:cNvSpPr/>
          <p:nvPr/>
        </p:nvSpPr>
        <p:spPr>
          <a:xfrm>
            <a:off x="5278874" y="2349222"/>
            <a:ext cx="1109543" cy="87546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F1 Score (Before GAN)</a:t>
            </a:r>
            <a:endParaRPr lang="en-US" sz="1400" dirty="0"/>
          </a:p>
        </p:txBody>
      </p:sp>
      <p:sp>
        <p:nvSpPr>
          <p:cNvPr id="10" name="Text 8"/>
          <p:cNvSpPr/>
          <p:nvPr/>
        </p:nvSpPr>
        <p:spPr>
          <a:xfrm>
            <a:off x="6760607" y="2349222"/>
            <a:ext cx="1109543" cy="87546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AUC (Before GAN)</a:t>
            </a:r>
            <a:endParaRPr lang="en-US" sz="1400" dirty="0"/>
          </a:p>
        </p:txBody>
      </p:sp>
      <p:sp>
        <p:nvSpPr>
          <p:cNvPr id="11" name="Text 9"/>
          <p:cNvSpPr/>
          <p:nvPr/>
        </p:nvSpPr>
        <p:spPr>
          <a:xfrm>
            <a:off x="8242340" y="2349222"/>
            <a:ext cx="110954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Precision (After GAN)</a:t>
            </a:r>
            <a:endParaRPr lang="en-US" sz="1400" dirty="0"/>
          </a:p>
        </p:txBody>
      </p:sp>
      <p:sp>
        <p:nvSpPr>
          <p:cNvPr id="12" name="Text 10"/>
          <p:cNvSpPr/>
          <p:nvPr/>
        </p:nvSpPr>
        <p:spPr>
          <a:xfrm>
            <a:off x="9724073" y="2349222"/>
            <a:ext cx="110954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Recall (After GAN)</a:t>
            </a:r>
            <a:endParaRPr lang="en-US" sz="1400" dirty="0"/>
          </a:p>
        </p:txBody>
      </p:sp>
      <p:sp>
        <p:nvSpPr>
          <p:cNvPr id="13" name="Text 11"/>
          <p:cNvSpPr/>
          <p:nvPr/>
        </p:nvSpPr>
        <p:spPr>
          <a:xfrm>
            <a:off x="11205805" y="2349222"/>
            <a:ext cx="110954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F1 Score (After GAN)</a:t>
            </a:r>
            <a:endParaRPr lang="en-US" sz="1400" dirty="0"/>
          </a:p>
        </p:txBody>
      </p:sp>
      <p:sp>
        <p:nvSpPr>
          <p:cNvPr id="14" name="Text 12"/>
          <p:cNvSpPr/>
          <p:nvPr/>
        </p:nvSpPr>
        <p:spPr>
          <a:xfrm>
            <a:off x="12687538" y="2349222"/>
            <a:ext cx="111335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AUC (After GAN)</a:t>
            </a:r>
            <a:endParaRPr lang="en-US" sz="1400" dirty="0"/>
          </a:p>
        </p:txBody>
      </p:sp>
      <p:sp>
        <p:nvSpPr>
          <p:cNvPr id="15" name="Shape 13"/>
          <p:cNvSpPr/>
          <p:nvPr/>
        </p:nvSpPr>
        <p:spPr>
          <a:xfrm>
            <a:off x="645795" y="3341608"/>
            <a:ext cx="13337381" cy="817483"/>
          </a:xfrm>
          <a:prstGeom prst="rect">
            <a:avLst/>
          </a:prstGeom>
          <a:solidFill>
            <a:srgbClr val="000000">
              <a:alpha val="4000"/>
            </a:srgbClr>
          </a:solidFill>
          <a:ln/>
        </p:spPr>
      </p:sp>
      <p:sp>
        <p:nvSpPr>
          <p:cNvPr id="16" name="Text 14"/>
          <p:cNvSpPr/>
          <p:nvPr/>
        </p:nvSpPr>
        <p:spPr>
          <a:xfrm>
            <a:off x="829866" y="3458528"/>
            <a:ext cx="111335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Logistic Regression</a:t>
            </a:r>
            <a:endParaRPr lang="en-US" sz="1400" dirty="0"/>
          </a:p>
        </p:txBody>
      </p:sp>
      <p:sp>
        <p:nvSpPr>
          <p:cNvPr id="17" name="Text 15"/>
          <p:cNvSpPr/>
          <p:nvPr/>
        </p:nvSpPr>
        <p:spPr>
          <a:xfrm>
            <a:off x="2315408"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0.81</a:t>
            </a:r>
            <a:endParaRPr lang="en-US" sz="1400" dirty="0"/>
          </a:p>
        </p:txBody>
      </p:sp>
      <p:sp>
        <p:nvSpPr>
          <p:cNvPr id="18" name="Text 16"/>
          <p:cNvSpPr/>
          <p:nvPr/>
        </p:nvSpPr>
        <p:spPr>
          <a:xfrm>
            <a:off x="3797141"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0.78</a:t>
            </a:r>
            <a:endParaRPr lang="en-US" sz="1400" dirty="0"/>
          </a:p>
        </p:txBody>
      </p:sp>
      <p:sp>
        <p:nvSpPr>
          <p:cNvPr id="19" name="Text 17"/>
          <p:cNvSpPr/>
          <p:nvPr/>
        </p:nvSpPr>
        <p:spPr>
          <a:xfrm>
            <a:off x="5278874"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0.79</a:t>
            </a:r>
            <a:endParaRPr lang="en-US" sz="1400" dirty="0"/>
          </a:p>
        </p:txBody>
      </p:sp>
      <p:sp>
        <p:nvSpPr>
          <p:cNvPr id="20" name="Text 18"/>
          <p:cNvSpPr/>
          <p:nvPr/>
        </p:nvSpPr>
        <p:spPr>
          <a:xfrm>
            <a:off x="6760607"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0.79</a:t>
            </a:r>
            <a:endParaRPr lang="en-US" sz="1400" dirty="0"/>
          </a:p>
        </p:txBody>
      </p:sp>
      <p:sp>
        <p:nvSpPr>
          <p:cNvPr id="21" name="Text 19"/>
          <p:cNvSpPr/>
          <p:nvPr/>
        </p:nvSpPr>
        <p:spPr>
          <a:xfrm>
            <a:off x="8242340"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0.84</a:t>
            </a:r>
            <a:endParaRPr lang="en-US" sz="1400" dirty="0"/>
          </a:p>
        </p:txBody>
      </p:sp>
      <p:sp>
        <p:nvSpPr>
          <p:cNvPr id="22" name="Text 20"/>
          <p:cNvSpPr/>
          <p:nvPr/>
        </p:nvSpPr>
        <p:spPr>
          <a:xfrm>
            <a:off x="9724073"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0.82</a:t>
            </a:r>
            <a:endParaRPr lang="en-US" sz="1400" dirty="0"/>
          </a:p>
        </p:txBody>
      </p:sp>
      <p:sp>
        <p:nvSpPr>
          <p:cNvPr id="23" name="Text 21"/>
          <p:cNvSpPr/>
          <p:nvPr/>
        </p:nvSpPr>
        <p:spPr>
          <a:xfrm>
            <a:off x="11205805" y="3458528"/>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0.83</a:t>
            </a:r>
            <a:endParaRPr lang="en-US" sz="1400" dirty="0"/>
          </a:p>
        </p:txBody>
      </p:sp>
      <p:sp>
        <p:nvSpPr>
          <p:cNvPr id="24" name="Text 22"/>
          <p:cNvSpPr/>
          <p:nvPr/>
        </p:nvSpPr>
        <p:spPr>
          <a:xfrm>
            <a:off x="12687538" y="3458528"/>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0.83</a:t>
            </a:r>
            <a:endParaRPr lang="en-US" sz="1400" dirty="0"/>
          </a:p>
        </p:txBody>
      </p:sp>
      <p:sp>
        <p:nvSpPr>
          <p:cNvPr id="25" name="Shape 23"/>
          <p:cNvSpPr/>
          <p:nvPr/>
        </p:nvSpPr>
        <p:spPr>
          <a:xfrm>
            <a:off x="645795" y="4159091"/>
            <a:ext cx="13337381" cy="1109305"/>
          </a:xfrm>
          <a:prstGeom prst="rect">
            <a:avLst/>
          </a:prstGeom>
          <a:solidFill>
            <a:srgbClr val="FFFFFF">
              <a:alpha val="4000"/>
            </a:srgbClr>
          </a:solidFill>
          <a:ln/>
        </p:spPr>
      </p:sp>
      <p:sp>
        <p:nvSpPr>
          <p:cNvPr id="26" name="Text 24"/>
          <p:cNvSpPr/>
          <p:nvPr/>
        </p:nvSpPr>
        <p:spPr>
          <a:xfrm>
            <a:off x="829866" y="4276011"/>
            <a:ext cx="1113353" cy="87546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Support Vector Machine</a:t>
            </a:r>
            <a:endParaRPr lang="en-US" sz="1400" dirty="0"/>
          </a:p>
        </p:txBody>
      </p:sp>
      <p:sp>
        <p:nvSpPr>
          <p:cNvPr id="27" name="Text 25"/>
          <p:cNvSpPr/>
          <p:nvPr/>
        </p:nvSpPr>
        <p:spPr>
          <a:xfrm>
            <a:off x="2315408"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0.82</a:t>
            </a:r>
            <a:endParaRPr lang="en-US" sz="1400" dirty="0"/>
          </a:p>
        </p:txBody>
      </p:sp>
      <p:sp>
        <p:nvSpPr>
          <p:cNvPr id="28" name="Text 26"/>
          <p:cNvSpPr/>
          <p:nvPr/>
        </p:nvSpPr>
        <p:spPr>
          <a:xfrm>
            <a:off x="3797141"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0.78</a:t>
            </a:r>
            <a:endParaRPr lang="en-US" sz="1400" dirty="0"/>
          </a:p>
        </p:txBody>
      </p:sp>
      <p:sp>
        <p:nvSpPr>
          <p:cNvPr id="29" name="Text 27"/>
          <p:cNvSpPr/>
          <p:nvPr/>
        </p:nvSpPr>
        <p:spPr>
          <a:xfrm>
            <a:off x="5278874"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0.80</a:t>
            </a:r>
            <a:endParaRPr lang="en-US" sz="1400" dirty="0"/>
          </a:p>
        </p:txBody>
      </p:sp>
      <p:sp>
        <p:nvSpPr>
          <p:cNvPr id="30" name="Text 28"/>
          <p:cNvSpPr/>
          <p:nvPr/>
        </p:nvSpPr>
        <p:spPr>
          <a:xfrm>
            <a:off x="6760607"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0.79</a:t>
            </a:r>
            <a:endParaRPr lang="en-US" sz="1400" dirty="0"/>
          </a:p>
        </p:txBody>
      </p:sp>
      <p:sp>
        <p:nvSpPr>
          <p:cNvPr id="31" name="Text 29"/>
          <p:cNvSpPr/>
          <p:nvPr/>
        </p:nvSpPr>
        <p:spPr>
          <a:xfrm>
            <a:off x="8242340"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0.85</a:t>
            </a:r>
            <a:endParaRPr lang="en-US" sz="1400" dirty="0"/>
          </a:p>
        </p:txBody>
      </p:sp>
      <p:sp>
        <p:nvSpPr>
          <p:cNvPr id="32" name="Text 30"/>
          <p:cNvSpPr/>
          <p:nvPr/>
        </p:nvSpPr>
        <p:spPr>
          <a:xfrm>
            <a:off x="9724073"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0.82</a:t>
            </a:r>
            <a:endParaRPr lang="en-US" sz="1400" dirty="0"/>
          </a:p>
        </p:txBody>
      </p:sp>
      <p:sp>
        <p:nvSpPr>
          <p:cNvPr id="33" name="Text 31"/>
          <p:cNvSpPr/>
          <p:nvPr/>
        </p:nvSpPr>
        <p:spPr>
          <a:xfrm>
            <a:off x="11205805" y="4276011"/>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0.83</a:t>
            </a:r>
            <a:endParaRPr lang="en-US" sz="1400" dirty="0"/>
          </a:p>
        </p:txBody>
      </p:sp>
      <p:sp>
        <p:nvSpPr>
          <p:cNvPr id="34" name="Text 32"/>
          <p:cNvSpPr/>
          <p:nvPr/>
        </p:nvSpPr>
        <p:spPr>
          <a:xfrm>
            <a:off x="12687538" y="4276011"/>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0.84</a:t>
            </a:r>
            <a:endParaRPr lang="en-US" sz="1400" dirty="0"/>
          </a:p>
        </p:txBody>
      </p:sp>
      <p:sp>
        <p:nvSpPr>
          <p:cNvPr id="35" name="Shape 33"/>
          <p:cNvSpPr/>
          <p:nvPr/>
        </p:nvSpPr>
        <p:spPr>
          <a:xfrm>
            <a:off x="645795" y="5268397"/>
            <a:ext cx="13337381" cy="817483"/>
          </a:xfrm>
          <a:prstGeom prst="rect">
            <a:avLst/>
          </a:prstGeom>
          <a:solidFill>
            <a:srgbClr val="000000">
              <a:alpha val="4000"/>
            </a:srgbClr>
          </a:solidFill>
          <a:ln/>
        </p:spPr>
      </p:sp>
      <p:sp>
        <p:nvSpPr>
          <p:cNvPr id="36" name="Text 34"/>
          <p:cNvSpPr/>
          <p:nvPr/>
        </p:nvSpPr>
        <p:spPr>
          <a:xfrm>
            <a:off x="829866" y="5385316"/>
            <a:ext cx="111335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Decision Tree</a:t>
            </a:r>
            <a:endParaRPr lang="en-US" sz="1400" dirty="0"/>
          </a:p>
        </p:txBody>
      </p:sp>
      <p:sp>
        <p:nvSpPr>
          <p:cNvPr id="37" name="Text 35"/>
          <p:cNvSpPr/>
          <p:nvPr/>
        </p:nvSpPr>
        <p:spPr>
          <a:xfrm>
            <a:off x="2315408"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0.65</a:t>
            </a:r>
            <a:endParaRPr lang="en-US" sz="1400" dirty="0"/>
          </a:p>
        </p:txBody>
      </p:sp>
      <p:sp>
        <p:nvSpPr>
          <p:cNvPr id="38" name="Text 36"/>
          <p:cNvSpPr/>
          <p:nvPr/>
        </p:nvSpPr>
        <p:spPr>
          <a:xfrm>
            <a:off x="3797141"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0.61</a:t>
            </a:r>
            <a:endParaRPr lang="en-US" sz="1400" dirty="0"/>
          </a:p>
        </p:txBody>
      </p:sp>
      <p:sp>
        <p:nvSpPr>
          <p:cNvPr id="39" name="Text 37"/>
          <p:cNvSpPr/>
          <p:nvPr/>
        </p:nvSpPr>
        <p:spPr>
          <a:xfrm>
            <a:off x="5278874"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0.63</a:t>
            </a:r>
            <a:endParaRPr lang="en-US" sz="1400" dirty="0"/>
          </a:p>
        </p:txBody>
      </p:sp>
      <p:sp>
        <p:nvSpPr>
          <p:cNvPr id="40" name="Text 38"/>
          <p:cNvSpPr/>
          <p:nvPr/>
        </p:nvSpPr>
        <p:spPr>
          <a:xfrm>
            <a:off x="6760607"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0.67</a:t>
            </a:r>
            <a:endParaRPr lang="en-US" sz="1400" dirty="0"/>
          </a:p>
        </p:txBody>
      </p:sp>
      <p:sp>
        <p:nvSpPr>
          <p:cNvPr id="41" name="Text 39"/>
          <p:cNvSpPr/>
          <p:nvPr/>
        </p:nvSpPr>
        <p:spPr>
          <a:xfrm>
            <a:off x="8242340"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0.71</a:t>
            </a:r>
            <a:endParaRPr lang="en-US" sz="1400" dirty="0"/>
          </a:p>
        </p:txBody>
      </p:sp>
      <p:sp>
        <p:nvSpPr>
          <p:cNvPr id="42" name="Text 40"/>
          <p:cNvSpPr/>
          <p:nvPr/>
        </p:nvSpPr>
        <p:spPr>
          <a:xfrm>
            <a:off x="9724073"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0.69</a:t>
            </a:r>
            <a:endParaRPr lang="en-US" sz="1400" dirty="0"/>
          </a:p>
        </p:txBody>
      </p:sp>
      <p:sp>
        <p:nvSpPr>
          <p:cNvPr id="43" name="Text 41"/>
          <p:cNvSpPr/>
          <p:nvPr/>
        </p:nvSpPr>
        <p:spPr>
          <a:xfrm>
            <a:off x="11205805" y="5385316"/>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0.70</a:t>
            </a:r>
            <a:endParaRPr lang="en-US" sz="1400" dirty="0"/>
          </a:p>
        </p:txBody>
      </p:sp>
      <p:sp>
        <p:nvSpPr>
          <p:cNvPr id="44" name="Text 42"/>
          <p:cNvSpPr/>
          <p:nvPr/>
        </p:nvSpPr>
        <p:spPr>
          <a:xfrm>
            <a:off x="12687538" y="5385316"/>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0.73</a:t>
            </a:r>
            <a:endParaRPr lang="en-US" sz="1400" dirty="0"/>
          </a:p>
        </p:txBody>
      </p:sp>
      <p:sp>
        <p:nvSpPr>
          <p:cNvPr id="45" name="Shape 43"/>
          <p:cNvSpPr/>
          <p:nvPr/>
        </p:nvSpPr>
        <p:spPr>
          <a:xfrm>
            <a:off x="645795" y="6085880"/>
            <a:ext cx="13337381" cy="817483"/>
          </a:xfrm>
          <a:prstGeom prst="rect">
            <a:avLst/>
          </a:prstGeom>
          <a:solidFill>
            <a:srgbClr val="FFFFFF">
              <a:alpha val="4000"/>
            </a:srgbClr>
          </a:solidFill>
          <a:ln/>
        </p:spPr>
      </p:sp>
      <p:sp>
        <p:nvSpPr>
          <p:cNvPr id="46" name="Text 44"/>
          <p:cNvSpPr/>
          <p:nvPr/>
        </p:nvSpPr>
        <p:spPr>
          <a:xfrm>
            <a:off x="829866" y="6202799"/>
            <a:ext cx="111335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Random Forest</a:t>
            </a:r>
            <a:endParaRPr lang="en-US" sz="1400" dirty="0"/>
          </a:p>
        </p:txBody>
      </p:sp>
      <p:sp>
        <p:nvSpPr>
          <p:cNvPr id="47" name="Text 45"/>
          <p:cNvSpPr/>
          <p:nvPr/>
        </p:nvSpPr>
        <p:spPr>
          <a:xfrm>
            <a:off x="2315408"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0.74</a:t>
            </a:r>
            <a:endParaRPr lang="en-US" sz="1400" dirty="0"/>
          </a:p>
        </p:txBody>
      </p:sp>
      <p:sp>
        <p:nvSpPr>
          <p:cNvPr id="48" name="Text 46"/>
          <p:cNvSpPr/>
          <p:nvPr/>
        </p:nvSpPr>
        <p:spPr>
          <a:xfrm>
            <a:off x="3797141"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0.70</a:t>
            </a:r>
            <a:endParaRPr lang="en-US" sz="1400" dirty="0"/>
          </a:p>
        </p:txBody>
      </p:sp>
      <p:sp>
        <p:nvSpPr>
          <p:cNvPr id="49" name="Text 47"/>
          <p:cNvSpPr/>
          <p:nvPr/>
        </p:nvSpPr>
        <p:spPr>
          <a:xfrm>
            <a:off x="5278874"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0.72</a:t>
            </a:r>
            <a:endParaRPr lang="en-US" sz="1400" dirty="0"/>
          </a:p>
        </p:txBody>
      </p:sp>
      <p:sp>
        <p:nvSpPr>
          <p:cNvPr id="50" name="Text 48"/>
          <p:cNvSpPr/>
          <p:nvPr/>
        </p:nvSpPr>
        <p:spPr>
          <a:xfrm>
            <a:off x="6760607"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0.76</a:t>
            </a:r>
            <a:endParaRPr lang="en-US" sz="1400" dirty="0"/>
          </a:p>
        </p:txBody>
      </p:sp>
      <p:sp>
        <p:nvSpPr>
          <p:cNvPr id="51" name="Text 49"/>
          <p:cNvSpPr/>
          <p:nvPr/>
        </p:nvSpPr>
        <p:spPr>
          <a:xfrm>
            <a:off x="8242340"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0.78</a:t>
            </a:r>
            <a:endParaRPr lang="en-US" sz="1400" dirty="0"/>
          </a:p>
        </p:txBody>
      </p:sp>
      <p:sp>
        <p:nvSpPr>
          <p:cNvPr id="52" name="Text 50"/>
          <p:cNvSpPr/>
          <p:nvPr/>
        </p:nvSpPr>
        <p:spPr>
          <a:xfrm>
            <a:off x="9724073"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0.75</a:t>
            </a:r>
            <a:endParaRPr lang="en-US" sz="1400" dirty="0"/>
          </a:p>
        </p:txBody>
      </p:sp>
      <p:sp>
        <p:nvSpPr>
          <p:cNvPr id="53" name="Text 51"/>
          <p:cNvSpPr/>
          <p:nvPr/>
        </p:nvSpPr>
        <p:spPr>
          <a:xfrm>
            <a:off x="11205805" y="6202799"/>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0.77</a:t>
            </a:r>
            <a:endParaRPr lang="en-US" sz="1400" dirty="0"/>
          </a:p>
        </p:txBody>
      </p:sp>
      <p:sp>
        <p:nvSpPr>
          <p:cNvPr id="54" name="Text 52"/>
          <p:cNvSpPr/>
          <p:nvPr/>
        </p:nvSpPr>
        <p:spPr>
          <a:xfrm>
            <a:off x="12687538" y="6202799"/>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0.80</a:t>
            </a:r>
            <a:endParaRPr lang="en-US" sz="1400" dirty="0"/>
          </a:p>
        </p:txBody>
      </p:sp>
      <p:sp>
        <p:nvSpPr>
          <p:cNvPr id="55" name="Shape 53"/>
          <p:cNvSpPr/>
          <p:nvPr/>
        </p:nvSpPr>
        <p:spPr>
          <a:xfrm>
            <a:off x="645795" y="6903363"/>
            <a:ext cx="13337381" cy="817483"/>
          </a:xfrm>
          <a:prstGeom prst="rect">
            <a:avLst/>
          </a:prstGeom>
          <a:solidFill>
            <a:srgbClr val="000000">
              <a:alpha val="4000"/>
            </a:srgbClr>
          </a:solidFill>
          <a:ln/>
        </p:spPr>
      </p:sp>
      <p:sp>
        <p:nvSpPr>
          <p:cNvPr id="56" name="Text 54"/>
          <p:cNvSpPr/>
          <p:nvPr/>
        </p:nvSpPr>
        <p:spPr>
          <a:xfrm>
            <a:off x="829866" y="7020282"/>
            <a:ext cx="1113353" cy="5836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Gradient Boosting</a:t>
            </a:r>
            <a:endParaRPr lang="en-US" sz="1400" dirty="0"/>
          </a:p>
        </p:txBody>
      </p:sp>
      <p:sp>
        <p:nvSpPr>
          <p:cNvPr id="57" name="Text 55"/>
          <p:cNvSpPr/>
          <p:nvPr/>
        </p:nvSpPr>
        <p:spPr>
          <a:xfrm>
            <a:off x="2315408"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0.70</a:t>
            </a:r>
            <a:endParaRPr lang="en-US" sz="1400" dirty="0"/>
          </a:p>
        </p:txBody>
      </p:sp>
      <p:sp>
        <p:nvSpPr>
          <p:cNvPr id="58" name="Text 56"/>
          <p:cNvSpPr/>
          <p:nvPr/>
        </p:nvSpPr>
        <p:spPr>
          <a:xfrm>
            <a:off x="3797141"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0.68</a:t>
            </a:r>
            <a:endParaRPr lang="en-US" sz="1400" dirty="0"/>
          </a:p>
        </p:txBody>
      </p:sp>
      <p:sp>
        <p:nvSpPr>
          <p:cNvPr id="59" name="Text 57"/>
          <p:cNvSpPr/>
          <p:nvPr/>
        </p:nvSpPr>
        <p:spPr>
          <a:xfrm>
            <a:off x="5278874"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0.69</a:t>
            </a:r>
            <a:endParaRPr lang="en-US" sz="1400" dirty="0"/>
          </a:p>
        </p:txBody>
      </p:sp>
      <p:sp>
        <p:nvSpPr>
          <p:cNvPr id="60" name="Text 58"/>
          <p:cNvSpPr/>
          <p:nvPr/>
        </p:nvSpPr>
        <p:spPr>
          <a:xfrm>
            <a:off x="6760607"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0.73</a:t>
            </a:r>
            <a:endParaRPr lang="en-US" sz="1400" dirty="0"/>
          </a:p>
        </p:txBody>
      </p:sp>
      <p:sp>
        <p:nvSpPr>
          <p:cNvPr id="61" name="Text 59"/>
          <p:cNvSpPr/>
          <p:nvPr/>
        </p:nvSpPr>
        <p:spPr>
          <a:xfrm>
            <a:off x="8242340"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0.73</a:t>
            </a:r>
            <a:endParaRPr lang="en-US" sz="1400" dirty="0"/>
          </a:p>
        </p:txBody>
      </p:sp>
      <p:sp>
        <p:nvSpPr>
          <p:cNvPr id="62" name="Text 60"/>
          <p:cNvSpPr/>
          <p:nvPr/>
        </p:nvSpPr>
        <p:spPr>
          <a:xfrm>
            <a:off x="9724073"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0.72</a:t>
            </a:r>
            <a:endParaRPr lang="en-US" sz="1400" dirty="0"/>
          </a:p>
        </p:txBody>
      </p:sp>
      <p:sp>
        <p:nvSpPr>
          <p:cNvPr id="63" name="Text 61"/>
          <p:cNvSpPr/>
          <p:nvPr/>
        </p:nvSpPr>
        <p:spPr>
          <a:xfrm>
            <a:off x="11205805" y="7020282"/>
            <a:ext cx="110954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0.72</a:t>
            </a:r>
            <a:endParaRPr lang="en-US" sz="1400" dirty="0"/>
          </a:p>
        </p:txBody>
      </p:sp>
      <p:sp>
        <p:nvSpPr>
          <p:cNvPr id="64" name="Text 62"/>
          <p:cNvSpPr/>
          <p:nvPr/>
        </p:nvSpPr>
        <p:spPr>
          <a:xfrm>
            <a:off x="12687538" y="7020282"/>
            <a:ext cx="1113353" cy="291822"/>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Montserrat" pitchFamily="34" charset="0"/>
                <a:ea typeface="Montserrat" pitchFamily="34" charset="-122"/>
                <a:cs typeface="Montserrat" pitchFamily="34" charset="-120"/>
              </a:rPr>
              <a:t>0.76</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95690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Accuracy Analysis</a:t>
            </a:r>
            <a:endParaRPr lang="en-US" sz="4450" dirty="0"/>
          </a:p>
        </p:txBody>
      </p:sp>
      <p:sp>
        <p:nvSpPr>
          <p:cNvPr id="3" name="Text 1"/>
          <p:cNvSpPr/>
          <p:nvPr/>
        </p:nvSpPr>
        <p:spPr>
          <a:xfrm>
            <a:off x="793790" y="211931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The models' accuracy was evaluated. GAN integration showed improvements across the board.</a:t>
            </a:r>
            <a:endParaRPr lang="en-US" sz="1750" dirty="0"/>
          </a:p>
        </p:txBody>
      </p:sp>
      <p:sp>
        <p:nvSpPr>
          <p:cNvPr id="4" name="Text 2"/>
          <p:cNvSpPr/>
          <p:nvPr/>
        </p:nvSpPr>
        <p:spPr>
          <a:xfrm>
            <a:off x="793790" y="273736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Decision Tree saw the largest accuracy gains. LR and SVM had marginal, but meaningful gains.</a:t>
            </a:r>
            <a:endParaRPr lang="en-US" sz="1750" dirty="0"/>
          </a:p>
        </p:txBody>
      </p:sp>
      <p:sp>
        <p:nvSpPr>
          <p:cNvPr id="5" name="Shape 3"/>
          <p:cNvSpPr/>
          <p:nvPr/>
        </p:nvSpPr>
        <p:spPr>
          <a:xfrm>
            <a:off x="793790" y="3355419"/>
            <a:ext cx="13042821" cy="3917156"/>
          </a:xfrm>
          <a:prstGeom prst="roundRect">
            <a:avLst>
              <a:gd name="adj" fmla="val 8686"/>
            </a:avLst>
          </a:prstGeom>
          <a:noFill/>
          <a:ln w="7620">
            <a:solidFill>
              <a:srgbClr val="000000">
                <a:alpha val="8000"/>
              </a:srgbClr>
            </a:solidFill>
            <a:prstDash val="solid"/>
          </a:ln>
        </p:spPr>
      </p:sp>
      <p:sp>
        <p:nvSpPr>
          <p:cNvPr id="6" name="Shape 4"/>
          <p:cNvSpPr/>
          <p:nvPr/>
        </p:nvSpPr>
        <p:spPr>
          <a:xfrm>
            <a:off x="801410" y="3363039"/>
            <a:ext cx="13026271" cy="650319"/>
          </a:xfrm>
          <a:prstGeom prst="rect">
            <a:avLst/>
          </a:prstGeom>
          <a:solidFill>
            <a:srgbClr val="FFFFFF">
              <a:alpha val="4000"/>
            </a:srgbClr>
          </a:solidFill>
          <a:ln/>
        </p:spPr>
      </p:sp>
      <p:sp>
        <p:nvSpPr>
          <p:cNvPr id="7" name="Text 5"/>
          <p:cNvSpPr/>
          <p:nvPr/>
        </p:nvSpPr>
        <p:spPr>
          <a:xfrm>
            <a:off x="1029653" y="350674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Model</a:t>
            </a:r>
            <a:endParaRPr lang="en-US" sz="1750" dirty="0"/>
          </a:p>
        </p:txBody>
      </p:sp>
      <p:sp>
        <p:nvSpPr>
          <p:cNvPr id="8" name="Text 6"/>
          <p:cNvSpPr/>
          <p:nvPr/>
        </p:nvSpPr>
        <p:spPr>
          <a:xfrm>
            <a:off x="5375077" y="3506748"/>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Accuracy Before GAN (%)</a:t>
            </a:r>
            <a:endParaRPr lang="en-US" sz="1750" dirty="0"/>
          </a:p>
        </p:txBody>
      </p:sp>
      <p:sp>
        <p:nvSpPr>
          <p:cNvPr id="9" name="Text 7"/>
          <p:cNvSpPr/>
          <p:nvPr/>
        </p:nvSpPr>
        <p:spPr>
          <a:xfrm>
            <a:off x="9716691" y="350674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Accuracy After GAN (%)</a:t>
            </a:r>
            <a:endParaRPr lang="en-US" sz="1750" dirty="0"/>
          </a:p>
        </p:txBody>
      </p:sp>
      <p:sp>
        <p:nvSpPr>
          <p:cNvPr id="10" name="Shape 8"/>
          <p:cNvSpPr/>
          <p:nvPr/>
        </p:nvSpPr>
        <p:spPr>
          <a:xfrm>
            <a:off x="801410" y="4013359"/>
            <a:ext cx="13026271" cy="650319"/>
          </a:xfrm>
          <a:prstGeom prst="rect">
            <a:avLst/>
          </a:prstGeom>
          <a:solidFill>
            <a:srgbClr val="000000">
              <a:alpha val="4000"/>
            </a:srgbClr>
          </a:solidFill>
          <a:ln/>
        </p:spPr>
      </p:sp>
      <p:sp>
        <p:nvSpPr>
          <p:cNvPr id="11" name="Text 9"/>
          <p:cNvSpPr/>
          <p:nvPr/>
        </p:nvSpPr>
        <p:spPr>
          <a:xfrm>
            <a:off x="1029653" y="415706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Logistic Regression</a:t>
            </a:r>
            <a:endParaRPr lang="en-US" sz="1750" dirty="0"/>
          </a:p>
        </p:txBody>
      </p:sp>
      <p:sp>
        <p:nvSpPr>
          <p:cNvPr id="12" name="Text 10"/>
          <p:cNvSpPr/>
          <p:nvPr/>
        </p:nvSpPr>
        <p:spPr>
          <a:xfrm>
            <a:off x="5375077" y="415706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80.45</a:t>
            </a:r>
            <a:endParaRPr lang="en-US" sz="1750" dirty="0"/>
          </a:p>
        </p:txBody>
      </p:sp>
      <p:sp>
        <p:nvSpPr>
          <p:cNvPr id="13" name="Text 11"/>
          <p:cNvSpPr/>
          <p:nvPr/>
        </p:nvSpPr>
        <p:spPr>
          <a:xfrm>
            <a:off x="9716691" y="415706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80.73</a:t>
            </a:r>
            <a:endParaRPr lang="en-US" sz="1750" dirty="0"/>
          </a:p>
        </p:txBody>
      </p:sp>
      <p:sp>
        <p:nvSpPr>
          <p:cNvPr id="14" name="Shape 12"/>
          <p:cNvSpPr/>
          <p:nvPr/>
        </p:nvSpPr>
        <p:spPr>
          <a:xfrm>
            <a:off x="801410" y="4663678"/>
            <a:ext cx="13026271" cy="650319"/>
          </a:xfrm>
          <a:prstGeom prst="rect">
            <a:avLst/>
          </a:prstGeom>
          <a:solidFill>
            <a:srgbClr val="FFFFFF">
              <a:alpha val="4000"/>
            </a:srgbClr>
          </a:solidFill>
          <a:ln/>
        </p:spPr>
      </p:sp>
      <p:sp>
        <p:nvSpPr>
          <p:cNvPr id="15" name="Text 13"/>
          <p:cNvSpPr/>
          <p:nvPr/>
        </p:nvSpPr>
        <p:spPr>
          <a:xfrm>
            <a:off x="1029653" y="480738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Support Vector Classifier</a:t>
            </a:r>
            <a:endParaRPr lang="en-US" sz="1750" dirty="0"/>
          </a:p>
        </p:txBody>
      </p:sp>
      <p:sp>
        <p:nvSpPr>
          <p:cNvPr id="16" name="Text 14"/>
          <p:cNvSpPr/>
          <p:nvPr/>
        </p:nvSpPr>
        <p:spPr>
          <a:xfrm>
            <a:off x="5375077" y="480738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80.73</a:t>
            </a:r>
            <a:endParaRPr lang="en-US" sz="1750" dirty="0"/>
          </a:p>
        </p:txBody>
      </p:sp>
      <p:sp>
        <p:nvSpPr>
          <p:cNvPr id="17" name="Text 15"/>
          <p:cNvSpPr/>
          <p:nvPr/>
        </p:nvSpPr>
        <p:spPr>
          <a:xfrm>
            <a:off x="9716691" y="480738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80.73</a:t>
            </a:r>
            <a:endParaRPr lang="en-US" sz="1750" dirty="0"/>
          </a:p>
        </p:txBody>
      </p:sp>
      <p:sp>
        <p:nvSpPr>
          <p:cNvPr id="18" name="Shape 16"/>
          <p:cNvSpPr/>
          <p:nvPr/>
        </p:nvSpPr>
        <p:spPr>
          <a:xfrm>
            <a:off x="801410" y="5313998"/>
            <a:ext cx="13026271" cy="650319"/>
          </a:xfrm>
          <a:prstGeom prst="rect">
            <a:avLst/>
          </a:prstGeom>
          <a:solidFill>
            <a:srgbClr val="000000">
              <a:alpha val="4000"/>
            </a:srgbClr>
          </a:solidFill>
          <a:ln/>
        </p:spPr>
      </p:sp>
      <p:sp>
        <p:nvSpPr>
          <p:cNvPr id="19" name="Text 17"/>
          <p:cNvSpPr/>
          <p:nvPr/>
        </p:nvSpPr>
        <p:spPr>
          <a:xfrm>
            <a:off x="1029653" y="5457706"/>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Decision Tree Classifier</a:t>
            </a:r>
            <a:endParaRPr lang="en-US" sz="1750" dirty="0"/>
          </a:p>
        </p:txBody>
      </p:sp>
      <p:sp>
        <p:nvSpPr>
          <p:cNvPr id="20" name="Text 18"/>
          <p:cNvSpPr/>
          <p:nvPr/>
        </p:nvSpPr>
        <p:spPr>
          <a:xfrm>
            <a:off x="5375077" y="5457706"/>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63.99</a:t>
            </a:r>
            <a:endParaRPr lang="en-US" sz="1750" dirty="0"/>
          </a:p>
        </p:txBody>
      </p:sp>
      <p:sp>
        <p:nvSpPr>
          <p:cNvPr id="21" name="Text 19"/>
          <p:cNvSpPr/>
          <p:nvPr/>
        </p:nvSpPr>
        <p:spPr>
          <a:xfrm>
            <a:off x="9716691" y="5457706"/>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66.81</a:t>
            </a:r>
            <a:endParaRPr lang="en-US" sz="1750" dirty="0"/>
          </a:p>
        </p:txBody>
      </p:sp>
      <p:sp>
        <p:nvSpPr>
          <p:cNvPr id="22" name="Shape 20"/>
          <p:cNvSpPr/>
          <p:nvPr/>
        </p:nvSpPr>
        <p:spPr>
          <a:xfrm>
            <a:off x="801410" y="5964317"/>
            <a:ext cx="13026271" cy="650319"/>
          </a:xfrm>
          <a:prstGeom prst="rect">
            <a:avLst/>
          </a:prstGeom>
          <a:solidFill>
            <a:srgbClr val="FFFFFF">
              <a:alpha val="4000"/>
            </a:srgbClr>
          </a:solidFill>
          <a:ln/>
        </p:spPr>
      </p:sp>
      <p:sp>
        <p:nvSpPr>
          <p:cNvPr id="23" name="Text 21"/>
          <p:cNvSpPr/>
          <p:nvPr/>
        </p:nvSpPr>
        <p:spPr>
          <a:xfrm>
            <a:off x="1029653" y="6108025"/>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Random Forest Classifier</a:t>
            </a:r>
            <a:endParaRPr lang="en-US" sz="1750" dirty="0"/>
          </a:p>
        </p:txBody>
      </p:sp>
      <p:sp>
        <p:nvSpPr>
          <p:cNvPr id="24" name="Text 22"/>
          <p:cNvSpPr/>
          <p:nvPr/>
        </p:nvSpPr>
        <p:spPr>
          <a:xfrm>
            <a:off x="5375077" y="6108025"/>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72.71</a:t>
            </a:r>
            <a:endParaRPr lang="en-US" sz="1750" dirty="0"/>
          </a:p>
        </p:txBody>
      </p:sp>
      <p:sp>
        <p:nvSpPr>
          <p:cNvPr id="25" name="Text 23"/>
          <p:cNvSpPr/>
          <p:nvPr/>
        </p:nvSpPr>
        <p:spPr>
          <a:xfrm>
            <a:off x="9716691" y="6108025"/>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73.00</a:t>
            </a:r>
            <a:endParaRPr lang="en-US" sz="1750" dirty="0"/>
          </a:p>
        </p:txBody>
      </p:sp>
      <p:sp>
        <p:nvSpPr>
          <p:cNvPr id="26" name="Shape 24"/>
          <p:cNvSpPr/>
          <p:nvPr/>
        </p:nvSpPr>
        <p:spPr>
          <a:xfrm>
            <a:off x="801410" y="6614636"/>
            <a:ext cx="13026271" cy="650319"/>
          </a:xfrm>
          <a:prstGeom prst="rect">
            <a:avLst/>
          </a:prstGeom>
          <a:solidFill>
            <a:srgbClr val="000000">
              <a:alpha val="4000"/>
            </a:srgbClr>
          </a:solidFill>
          <a:ln/>
        </p:spPr>
      </p:sp>
      <p:sp>
        <p:nvSpPr>
          <p:cNvPr id="27" name="Text 25"/>
          <p:cNvSpPr/>
          <p:nvPr/>
        </p:nvSpPr>
        <p:spPr>
          <a:xfrm>
            <a:off x="1029653" y="6758345"/>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Gradient Boosting Classifier</a:t>
            </a:r>
            <a:endParaRPr lang="en-US" sz="1750" dirty="0"/>
          </a:p>
        </p:txBody>
      </p:sp>
      <p:sp>
        <p:nvSpPr>
          <p:cNvPr id="28" name="Text 26"/>
          <p:cNvSpPr/>
          <p:nvPr/>
        </p:nvSpPr>
        <p:spPr>
          <a:xfrm>
            <a:off x="5375077" y="6758345"/>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74.68</a:t>
            </a:r>
            <a:endParaRPr lang="en-US" sz="1750" dirty="0"/>
          </a:p>
        </p:txBody>
      </p:sp>
      <p:sp>
        <p:nvSpPr>
          <p:cNvPr id="29" name="Text 27"/>
          <p:cNvSpPr/>
          <p:nvPr/>
        </p:nvSpPr>
        <p:spPr>
          <a:xfrm>
            <a:off x="9716691" y="6758345"/>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74.68</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698778" y="549831"/>
            <a:ext cx="5826204" cy="623887"/>
          </a:xfrm>
          <a:prstGeom prst="rect">
            <a:avLst/>
          </a:prstGeom>
          <a:noFill/>
          <a:ln/>
        </p:spPr>
        <p:txBody>
          <a:bodyPr wrap="none" lIns="0" tIns="0" rIns="0" bIns="0" rtlCol="0" anchor="t"/>
          <a:lstStyle/>
          <a:p>
            <a:pPr marL="0" indent="0" algn="l">
              <a:lnSpc>
                <a:spcPts val="4900"/>
              </a:lnSpc>
              <a:buNone/>
            </a:pPr>
            <a:r>
              <a:rPr lang="en-US" sz="3900" b="1" dirty="0">
                <a:solidFill>
                  <a:srgbClr val="D73AD7"/>
                </a:solidFill>
                <a:latin typeface="Barlow Bold" pitchFamily="34" charset="0"/>
                <a:ea typeface="Barlow Bold" pitchFamily="34" charset="-122"/>
                <a:cs typeface="Barlow Bold" pitchFamily="34" charset="-120"/>
              </a:rPr>
              <a:t>Model Metrics Comparison</a:t>
            </a:r>
            <a:endParaRPr lang="en-US" sz="3900" dirty="0"/>
          </a:p>
        </p:txBody>
      </p:sp>
      <p:sp>
        <p:nvSpPr>
          <p:cNvPr id="3" name="Text 1"/>
          <p:cNvSpPr/>
          <p:nvPr/>
        </p:nvSpPr>
        <p:spPr>
          <a:xfrm>
            <a:off x="698778" y="1572935"/>
            <a:ext cx="13232844" cy="63888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Detailed comparison of model metrics. Showing True Positives (TP), True Negatives (TN), False Positives (FP), and False Negatives (FN).</a:t>
            </a:r>
            <a:endParaRPr lang="en-US" sz="1550" dirty="0"/>
          </a:p>
        </p:txBody>
      </p:sp>
      <p:sp>
        <p:nvSpPr>
          <p:cNvPr id="4" name="Text 2"/>
          <p:cNvSpPr/>
          <p:nvPr/>
        </p:nvSpPr>
        <p:spPr>
          <a:xfrm>
            <a:off x="698778" y="2436376"/>
            <a:ext cx="13232844" cy="63888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Montserrat" pitchFamily="34" charset="0"/>
                <a:ea typeface="Montserrat" pitchFamily="34" charset="-122"/>
                <a:cs typeface="Montserrat" pitchFamily="34" charset="-120"/>
              </a:rPr>
              <a:t>The models improved the ability to correctly identify positive cases. We observed decreased false negatives and enhanced recall after GAN integration.</a:t>
            </a:r>
            <a:endParaRPr lang="en-US" sz="1550" dirty="0"/>
          </a:p>
        </p:txBody>
      </p:sp>
      <p:pic>
        <p:nvPicPr>
          <p:cNvPr id="5" name="Image 0" descr="preencoded.png"/>
          <p:cNvPicPr>
            <a:picLocks noChangeAspect="1"/>
          </p:cNvPicPr>
          <p:nvPr/>
        </p:nvPicPr>
        <p:blipFill>
          <a:blip r:embed="rId3"/>
          <a:stretch>
            <a:fillRect/>
          </a:stretch>
        </p:blipFill>
        <p:spPr>
          <a:xfrm>
            <a:off x="3010853" y="3299817"/>
            <a:ext cx="8608695" cy="437983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45081" y="965121"/>
            <a:ext cx="5147310" cy="576024"/>
          </a:xfrm>
          <a:prstGeom prst="rect">
            <a:avLst/>
          </a:prstGeom>
          <a:noFill/>
          <a:ln/>
        </p:spPr>
        <p:txBody>
          <a:bodyPr wrap="none" lIns="0" tIns="0" rIns="0" bIns="0" rtlCol="0" anchor="t"/>
          <a:lstStyle/>
          <a:p>
            <a:pPr marL="0" indent="0" algn="l">
              <a:lnSpc>
                <a:spcPts val="4500"/>
              </a:lnSpc>
              <a:buNone/>
            </a:pPr>
            <a:r>
              <a:rPr lang="en-US" sz="3600" b="1" dirty="0">
                <a:solidFill>
                  <a:srgbClr val="D73AD7"/>
                </a:solidFill>
                <a:latin typeface="Barlow Bold" pitchFamily="34" charset="0"/>
                <a:ea typeface="Barlow Bold" pitchFamily="34" charset="-122"/>
                <a:cs typeface="Barlow Bold" pitchFamily="34" charset="-120"/>
              </a:rPr>
              <a:t>Model Metric Comparison</a:t>
            </a:r>
            <a:endParaRPr lang="en-US" sz="3600" dirty="0"/>
          </a:p>
        </p:txBody>
      </p:sp>
      <p:sp>
        <p:nvSpPr>
          <p:cNvPr id="3" name="Text 1"/>
          <p:cNvSpPr/>
          <p:nvPr/>
        </p:nvSpPr>
        <p:spPr>
          <a:xfrm>
            <a:off x="645081" y="1909763"/>
            <a:ext cx="13340239"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Comparison of model metrics. Showing True Positives (TP), True Negatives (TN), False Positives (FP), and False Negatives (FN).</a:t>
            </a:r>
            <a:endParaRPr lang="en-US" sz="1450" dirty="0"/>
          </a:p>
        </p:txBody>
      </p:sp>
      <p:sp>
        <p:nvSpPr>
          <p:cNvPr id="4" name="Shape 2"/>
          <p:cNvSpPr/>
          <p:nvPr/>
        </p:nvSpPr>
        <p:spPr>
          <a:xfrm>
            <a:off x="645081" y="2411849"/>
            <a:ext cx="13340239" cy="4852511"/>
          </a:xfrm>
          <a:prstGeom prst="roundRect">
            <a:avLst>
              <a:gd name="adj" fmla="val 5698"/>
            </a:avLst>
          </a:prstGeom>
          <a:noFill/>
          <a:ln w="7620">
            <a:solidFill>
              <a:srgbClr val="000000">
                <a:alpha val="8000"/>
              </a:srgbClr>
            </a:solidFill>
            <a:prstDash val="solid"/>
          </a:ln>
        </p:spPr>
      </p:sp>
      <p:sp>
        <p:nvSpPr>
          <p:cNvPr id="5" name="Shape 3"/>
          <p:cNvSpPr/>
          <p:nvPr/>
        </p:nvSpPr>
        <p:spPr>
          <a:xfrm>
            <a:off x="652701" y="2419469"/>
            <a:ext cx="13323570" cy="708184"/>
          </a:xfrm>
          <a:prstGeom prst="rect">
            <a:avLst/>
          </a:prstGeom>
          <a:solidFill>
            <a:srgbClr val="FFFFFF">
              <a:alpha val="4000"/>
            </a:srgbClr>
          </a:solidFill>
          <a:ln/>
        </p:spPr>
      </p:sp>
      <p:sp>
        <p:nvSpPr>
          <p:cNvPr id="6" name="Text 4"/>
          <p:cNvSpPr/>
          <p:nvPr/>
        </p:nvSpPr>
        <p:spPr>
          <a:xfrm>
            <a:off x="838438" y="2537579"/>
            <a:ext cx="83867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Model</a:t>
            </a:r>
            <a:endParaRPr lang="en-US" sz="1150" dirty="0"/>
          </a:p>
        </p:txBody>
      </p:sp>
      <p:sp>
        <p:nvSpPr>
          <p:cNvPr id="7" name="Text 5"/>
          <p:cNvSpPr/>
          <p:nvPr/>
        </p:nvSpPr>
        <p:spPr>
          <a:xfrm>
            <a:off x="2053352" y="2537579"/>
            <a:ext cx="834866" cy="471964"/>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Accuracy Before</a:t>
            </a:r>
            <a:endParaRPr lang="en-US" sz="1150" dirty="0"/>
          </a:p>
        </p:txBody>
      </p:sp>
      <p:sp>
        <p:nvSpPr>
          <p:cNvPr id="8" name="Text 6"/>
          <p:cNvSpPr/>
          <p:nvPr/>
        </p:nvSpPr>
        <p:spPr>
          <a:xfrm>
            <a:off x="3264456" y="2537579"/>
            <a:ext cx="834866" cy="471964"/>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Accuracy After</a:t>
            </a:r>
            <a:endParaRPr lang="en-US" sz="1150" dirty="0"/>
          </a:p>
        </p:txBody>
      </p:sp>
      <p:sp>
        <p:nvSpPr>
          <p:cNvPr id="9" name="Text 7"/>
          <p:cNvSpPr/>
          <p:nvPr/>
        </p:nvSpPr>
        <p:spPr>
          <a:xfrm>
            <a:off x="4475559"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TP Before</a:t>
            </a:r>
            <a:endParaRPr lang="en-US" sz="1150" dirty="0"/>
          </a:p>
        </p:txBody>
      </p:sp>
      <p:sp>
        <p:nvSpPr>
          <p:cNvPr id="10" name="Text 8"/>
          <p:cNvSpPr/>
          <p:nvPr/>
        </p:nvSpPr>
        <p:spPr>
          <a:xfrm>
            <a:off x="5686663"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TN Before</a:t>
            </a:r>
            <a:endParaRPr lang="en-US" sz="1150" dirty="0"/>
          </a:p>
        </p:txBody>
      </p:sp>
      <p:sp>
        <p:nvSpPr>
          <p:cNvPr id="11" name="Text 9"/>
          <p:cNvSpPr/>
          <p:nvPr/>
        </p:nvSpPr>
        <p:spPr>
          <a:xfrm>
            <a:off x="6897767"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FP Before</a:t>
            </a:r>
            <a:endParaRPr lang="en-US" sz="1150" dirty="0"/>
          </a:p>
        </p:txBody>
      </p:sp>
      <p:sp>
        <p:nvSpPr>
          <p:cNvPr id="12" name="Text 10"/>
          <p:cNvSpPr/>
          <p:nvPr/>
        </p:nvSpPr>
        <p:spPr>
          <a:xfrm>
            <a:off x="8108871"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FN Before</a:t>
            </a:r>
            <a:endParaRPr lang="en-US" sz="1150" dirty="0"/>
          </a:p>
        </p:txBody>
      </p:sp>
      <p:sp>
        <p:nvSpPr>
          <p:cNvPr id="13" name="Text 11"/>
          <p:cNvSpPr/>
          <p:nvPr/>
        </p:nvSpPr>
        <p:spPr>
          <a:xfrm>
            <a:off x="9319974"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TP After</a:t>
            </a:r>
            <a:endParaRPr lang="en-US" sz="1150" dirty="0"/>
          </a:p>
        </p:txBody>
      </p:sp>
      <p:sp>
        <p:nvSpPr>
          <p:cNvPr id="14" name="Text 12"/>
          <p:cNvSpPr/>
          <p:nvPr/>
        </p:nvSpPr>
        <p:spPr>
          <a:xfrm>
            <a:off x="10531078"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TN After</a:t>
            </a:r>
            <a:endParaRPr lang="en-US" sz="1150" dirty="0"/>
          </a:p>
        </p:txBody>
      </p:sp>
      <p:sp>
        <p:nvSpPr>
          <p:cNvPr id="15" name="Text 13"/>
          <p:cNvSpPr/>
          <p:nvPr/>
        </p:nvSpPr>
        <p:spPr>
          <a:xfrm>
            <a:off x="11742182" y="2537579"/>
            <a:ext cx="83486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FP After</a:t>
            </a:r>
            <a:endParaRPr lang="en-US" sz="1150" dirty="0"/>
          </a:p>
        </p:txBody>
      </p:sp>
      <p:sp>
        <p:nvSpPr>
          <p:cNvPr id="16" name="Text 14"/>
          <p:cNvSpPr/>
          <p:nvPr/>
        </p:nvSpPr>
        <p:spPr>
          <a:xfrm>
            <a:off x="12953286" y="2537579"/>
            <a:ext cx="838676" cy="235982"/>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Montserrat" pitchFamily="34" charset="0"/>
                <a:ea typeface="Montserrat" pitchFamily="34" charset="-122"/>
                <a:cs typeface="Montserrat" pitchFamily="34" charset="-120"/>
              </a:rPr>
              <a:t>FN After</a:t>
            </a:r>
            <a:endParaRPr lang="en-US" sz="1150" dirty="0"/>
          </a:p>
        </p:txBody>
      </p:sp>
      <p:sp>
        <p:nvSpPr>
          <p:cNvPr id="17" name="Shape 15"/>
          <p:cNvSpPr/>
          <p:nvPr/>
        </p:nvSpPr>
        <p:spPr>
          <a:xfrm>
            <a:off x="652701" y="3127653"/>
            <a:ext cx="13323570" cy="1120616"/>
          </a:xfrm>
          <a:prstGeom prst="rect">
            <a:avLst/>
          </a:prstGeom>
          <a:solidFill>
            <a:srgbClr val="000000">
              <a:alpha val="4000"/>
            </a:srgbClr>
          </a:solidFill>
          <a:ln/>
        </p:spPr>
      </p:sp>
      <p:sp>
        <p:nvSpPr>
          <p:cNvPr id="18" name="Text 16"/>
          <p:cNvSpPr/>
          <p:nvPr/>
        </p:nvSpPr>
        <p:spPr>
          <a:xfrm>
            <a:off x="838438" y="3245763"/>
            <a:ext cx="838676" cy="884396"/>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Logistic Regression</a:t>
            </a:r>
            <a:endParaRPr lang="en-US" sz="1450" dirty="0"/>
          </a:p>
        </p:txBody>
      </p:sp>
      <p:sp>
        <p:nvSpPr>
          <p:cNvPr id="19" name="Text 17"/>
          <p:cNvSpPr/>
          <p:nvPr/>
        </p:nvSpPr>
        <p:spPr>
          <a:xfrm>
            <a:off x="2053352"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80.45</a:t>
            </a:r>
            <a:endParaRPr lang="en-US" sz="1450" dirty="0"/>
          </a:p>
        </p:txBody>
      </p:sp>
      <p:sp>
        <p:nvSpPr>
          <p:cNvPr id="20" name="Text 18"/>
          <p:cNvSpPr/>
          <p:nvPr/>
        </p:nvSpPr>
        <p:spPr>
          <a:xfrm>
            <a:off x="3264456"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80.73</a:t>
            </a:r>
            <a:endParaRPr lang="en-US" sz="1450" dirty="0"/>
          </a:p>
        </p:txBody>
      </p:sp>
      <p:sp>
        <p:nvSpPr>
          <p:cNvPr id="21" name="Text 19"/>
          <p:cNvSpPr/>
          <p:nvPr/>
        </p:nvSpPr>
        <p:spPr>
          <a:xfrm>
            <a:off x="4475559"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181</a:t>
            </a:r>
            <a:endParaRPr lang="en-US" sz="1450" dirty="0"/>
          </a:p>
        </p:txBody>
      </p:sp>
      <p:sp>
        <p:nvSpPr>
          <p:cNvPr id="22" name="Text 20"/>
          <p:cNvSpPr/>
          <p:nvPr/>
        </p:nvSpPr>
        <p:spPr>
          <a:xfrm>
            <a:off x="5686663"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391</a:t>
            </a:r>
            <a:endParaRPr lang="en-US" sz="1450" dirty="0"/>
          </a:p>
        </p:txBody>
      </p:sp>
      <p:sp>
        <p:nvSpPr>
          <p:cNvPr id="23" name="Text 21"/>
          <p:cNvSpPr/>
          <p:nvPr/>
        </p:nvSpPr>
        <p:spPr>
          <a:xfrm>
            <a:off x="6897767"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47</a:t>
            </a:r>
            <a:endParaRPr lang="en-US" sz="1450" dirty="0"/>
          </a:p>
        </p:txBody>
      </p:sp>
      <p:sp>
        <p:nvSpPr>
          <p:cNvPr id="24" name="Text 22"/>
          <p:cNvSpPr/>
          <p:nvPr/>
        </p:nvSpPr>
        <p:spPr>
          <a:xfrm>
            <a:off x="8108871"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92</a:t>
            </a:r>
            <a:endParaRPr lang="en-US" sz="1450" dirty="0"/>
          </a:p>
        </p:txBody>
      </p:sp>
      <p:sp>
        <p:nvSpPr>
          <p:cNvPr id="25" name="Text 23"/>
          <p:cNvSpPr/>
          <p:nvPr/>
        </p:nvSpPr>
        <p:spPr>
          <a:xfrm>
            <a:off x="9319974"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182</a:t>
            </a:r>
            <a:endParaRPr lang="en-US" sz="1450" dirty="0"/>
          </a:p>
        </p:txBody>
      </p:sp>
      <p:sp>
        <p:nvSpPr>
          <p:cNvPr id="26" name="Text 24"/>
          <p:cNvSpPr/>
          <p:nvPr/>
        </p:nvSpPr>
        <p:spPr>
          <a:xfrm>
            <a:off x="10531078"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395</a:t>
            </a:r>
            <a:endParaRPr lang="en-US" sz="1450" dirty="0"/>
          </a:p>
        </p:txBody>
      </p:sp>
      <p:sp>
        <p:nvSpPr>
          <p:cNvPr id="27" name="Text 25"/>
          <p:cNvSpPr/>
          <p:nvPr/>
        </p:nvSpPr>
        <p:spPr>
          <a:xfrm>
            <a:off x="11742182" y="324576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43</a:t>
            </a:r>
            <a:endParaRPr lang="en-US" sz="1450" dirty="0"/>
          </a:p>
        </p:txBody>
      </p:sp>
      <p:sp>
        <p:nvSpPr>
          <p:cNvPr id="28" name="Text 26"/>
          <p:cNvSpPr/>
          <p:nvPr/>
        </p:nvSpPr>
        <p:spPr>
          <a:xfrm>
            <a:off x="12953286" y="3245763"/>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91</a:t>
            </a:r>
            <a:endParaRPr lang="en-US" sz="1450" dirty="0"/>
          </a:p>
        </p:txBody>
      </p:sp>
      <p:sp>
        <p:nvSpPr>
          <p:cNvPr id="29" name="Shape 27"/>
          <p:cNvSpPr/>
          <p:nvPr/>
        </p:nvSpPr>
        <p:spPr>
          <a:xfrm>
            <a:off x="652701" y="4248269"/>
            <a:ext cx="13323570" cy="531019"/>
          </a:xfrm>
          <a:prstGeom prst="rect">
            <a:avLst/>
          </a:prstGeom>
          <a:solidFill>
            <a:srgbClr val="FFFFFF">
              <a:alpha val="4000"/>
            </a:srgbClr>
          </a:solidFill>
          <a:ln/>
        </p:spPr>
      </p:sp>
      <p:sp>
        <p:nvSpPr>
          <p:cNvPr id="30" name="Text 28"/>
          <p:cNvSpPr/>
          <p:nvPr/>
        </p:nvSpPr>
        <p:spPr>
          <a:xfrm>
            <a:off x="838438" y="4366379"/>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SVC</a:t>
            </a:r>
            <a:endParaRPr lang="en-US" sz="1450" dirty="0"/>
          </a:p>
        </p:txBody>
      </p:sp>
      <p:sp>
        <p:nvSpPr>
          <p:cNvPr id="31" name="Text 29"/>
          <p:cNvSpPr/>
          <p:nvPr/>
        </p:nvSpPr>
        <p:spPr>
          <a:xfrm>
            <a:off x="2053352"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80.73</a:t>
            </a:r>
            <a:endParaRPr lang="en-US" sz="1450" dirty="0"/>
          </a:p>
        </p:txBody>
      </p:sp>
      <p:sp>
        <p:nvSpPr>
          <p:cNvPr id="32" name="Text 30"/>
          <p:cNvSpPr/>
          <p:nvPr/>
        </p:nvSpPr>
        <p:spPr>
          <a:xfrm>
            <a:off x="3264456"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80.73</a:t>
            </a:r>
            <a:endParaRPr lang="en-US" sz="1450" dirty="0"/>
          </a:p>
        </p:txBody>
      </p:sp>
      <p:sp>
        <p:nvSpPr>
          <p:cNvPr id="33" name="Text 31"/>
          <p:cNvSpPr/>
          <p:nvPr/>
        </p:nvSpPr>
        <p:spPr>
          <a:xfrm>
            <a:off x="4475559"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179</a:t>
            </a:r>
            <a:endParaRPr lang="en-US" sz="1450" dirty="0"/>
          </a:p>
        </p:txBody>
      </p:sp>
      <p:sp>
        <p:nvSpPr>
          <p:cNvPr id="34" name="Text 32"/>
          <p:cNvSpPr/>
          <p:nvPr/>
        </p:nvSpPr>
        <p:spPr>
          <a:xfrm>
            <a:off x="5686663"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395</a:t>
            </a:r>
            <a:endParaRPr lang="en-US" sz="1450" dirty="0"/>
          </a:p>
        </p:txBody>
      </p:sp>
      <p:sp>
        <p:nvSpPr>
          <p:cNvPr id="35" name="Text 33"/>
          <p:cNvSpPr/>
          <p:nvPr/>
        </p:nvSpPr>
        <p:spPr>
          <a:xfrm>
            <a:off x="6897767"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43</a:t>
            </a:r>
            <a:endParaRPr lang="en-US" sz="1450" dirty="0"/>
          </a:p>
        </p:txBody>
      </p:sp>
      <p:sp>
        <p:nvSpPr>
          <p:cNvPr id="36" name="Text 34"/>
          <p:cNvSpPr/>
          <p:nvPr/>
        </p:nvSpPr>
        <p:spPr>
          <a:xfrm>
            <a:off x="8108871"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94</a:t>
            </a:r>
            <a:endParaRPr lang="en-US" sz="1450" dirty="0"/>
          </a:p>
        </p:txBody>
      </p:sp>
      <p:sp>
        <p:nvSpPr>
          <p:cNvPr id="37" name="Text 35"/>
          <p:cNvSpPr/>
          <p:nvPr/>
        </p:nvSpPr>
        <p:spPr>
          <a:xfrm>
            <a:off x="9319974"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178</a:t>
            </a:r>
            <a:endParaRPr lang="en-US" sz="1450" dirty="0"/>
          </a:p>
        </p:txBody>
      </p:sp>
      <p:sp>
        <p:nvSpPr>
          <p:cNvPr id="38" name="Text 36"/>
          <p:cNvSpPr/>
          <p:nvPr/>
        </p:nvSpPr>
        <p:spPr>
          <a:xfrm>
            <a:off x="10531078"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392</a:t>
            </a:r>
            <a:endParaRPr lang="en-US" sz="1450" dirty="0"/>
          </a:p>
        </p:txBody>
      </p:sp>
      <p:sp>
        <p:nvSpPr>
          <p:cNvPr id="39" name="Text 37"/>
          <p:cNvSpPr/>
          <p:nvPr/>
        </p:nvSpPr>
        <p:spPr>
          <a:xfrm>
            <a:off x="11742182" y="4366379"/>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46</a:t>
            </a:r>
            <a:endParaRPr lang="en-US" sz="1450" dirty="0"/>
          </a:p>
        </p:txBody>
      </p:sp>
      <p:sp>
        <p:nvSpPr>
          <p:cNvPr id="40" name="Text 38"/>
          <p:cNvSpPr/>
          <p:nvPr/>
        </p:nvSpPr>
        <p:spPr>
          <a:xfrm>
            <a:off x="12953286" y="4366379"/>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95</a:t>
            </a:r>
            <a:endParaRPr lang="en-US" sz="1450" dirty="0"/>
          </a:p>
        </p:txBody>
      </p:sp>
      <p:sp>
        <p:nvSpPr>
          <p:cNvPr id="41" name="Shape 39"/>
          <p:cNvSpPr/>
          <p:nvPr/>
        </p:nvSpPr>
        <p:spPr>
          <a:xfrm>
            <a:off x="652701" y="4779288"/>
            <a:ext cx="13323570" cy="825817"/>
          </a:xfrm>
          <a:prstGeom prst="rect">
            <a:avLst/>
          </a:prstGeom>
          <a:solidFill>
            <a:srgbClr val="000000">
              <a:alpha val="4000"/>
            </a:srgbClr>
          </a:solidFill>
          <a:ln/>
        </p:spPr>
      </p:sp>
      <p:sp>
        <p:nvSpPr>
          <p:cNvPr id="42" name="Text 40"/>
          <p:cNvSpPr/>
          <p:nvPr/>
        </p:nvSpPr>
        <p:spPr>
          <a:xfrm>
            <a:off x="838438" y="4897398"/>
            <a:ext cx="838676" cy="589598"/>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Decision Tree</a:t>
            </a:r>
            <a:endParaRPr lang="en-US" sz="1450" dirty="0"/>
          </a:p>
        </p:txBody>
      </p:sp>
      <p:sp>
        <p:nvSpPr>
          <p:cNvPr id="43" name="Text 41"/>
          <p:cNvSpPr/>
          <p:nvPr/>
        </p:nvSpPr>
        <p:spPr>
          <a:xfrm>
            <a:off x="2053352"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63.99</a:t>
            </a:r>
            <a:endParaRPr lang="en-US" sz="1450" dirty="0"/>
          </a:p>
        </p:txBody>
      </p:sp>
      <p:sp>
        <p:nvSpPr>
          <p:cNvPr id="44" name="Text 42"/>
          <p:cNvSpPr/>
          <p:nvPr/>
        </p:nvSpPr>
        <p:spPr>
          <a:xfrm>
            <a:off x="3264456"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66.81</a:t>
            </a:r>
            <a:endParaRPr lang="en-US" sz="1450" dirty="0"/>
          </a:p>
        </p:txBody>
      </p:sp>
      <p:sp>
        <p:nvSpPr>
          <p:cNvPr id="45" name="Text 43"/>
          <p:cNvSpPr/>
          <p:nvPr/>
        </p:nvSpPr>
        <p:spPr>
          <a:xfrm>
            <a:off x="4475559"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142</a:t>
            </a:r>
            <a:endParaRPr lang="en-US" sz="1450" dirty="0"/>
          </a:p>
        </p:txBody>
      </p:sp>
      <p:sp>
        <p:nvSpPr>
          <p:cNvPr id="46" name="Text 44"/>
          <p:cNvSpPr/>
          <p:nvPr/>
        </p:nvSpPr>
        <p:spPr>
          <a:xfrm>
            <a:off x="5686663"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313</a:t>
            </a:r>
            <a:endParaRPr lang="en-US" sz="1450" dirty="0"/>
          </a:p>
        </p:txBody>
      </p:sp>
      <p:sp>
        <p:nvSpPr>
          <p:cNvPr id="47" name="Text 45"/>
          <p:cNvSpPr/>
          <p:nvPr/>
        </p:nvSpPr>
        <p:spPr>
          <a:xfrm>
            <a:off x="6897767"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125</a:t>
            </a:r>
            <a:endParaRPr lang="en-US" sz="1450" dirty="0"/>
          </a:p>
        </p:txBody>
      </p:sp>
      <p:sp>
        <p:nvSpPr>
          <p:cNvPr id="48" name="Text 46"/>
          <p:cNvSpPr/>
          <p:nvPr/>
        </p:nvSpPr>
        <p:spPr>
          <a:xfrm>
            <a:off x="8108871"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131</a:t>
            </a:r>
            <a:endParaRPr lang="en-US" sz="1450" dirty="0"/>
          </a:p>
        </p:txBody>
      </p:sp>
      <p:sp>
        <p:nvSpPr>
          <p:cNvPr id="49" name="Text 47"/>
          <p:cNvSpPr/>
          <p:nvPr/>
        </p:nvSpPr>
        <p:spPr>
          <a:xfrm>
            <a:off x="9319974"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148</a:t>
            </a:r>
            <a:endParaRPr lang="en-US" sz="1450" dirty="0"/>
          </a:p>
        </p:txBody>
      </p:sp>
      <p:sp>
        <p:nvSpPr>
          <p:cNvPr id="50" name="Text 48"/>
          <p:cNvSpPr/>
          <p:nvPr/>
        </p:nvSpPr>
        <p:spPr>
          <a:xfrm>
            <a:off x="10531078"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350</a:t>
            </a:r>
            <a:endParaRPr lang="en-US" sz="1450" dirty="0"/>
          </a:p>
        </p:txBody>
      </p:sp>
      <p:sp>
        <p:nvSpPr>
          <p:cNvPr id="51" name="Text 49"/>
          <p:cNvSpPr/>
          <p:nvPr/>
        </p:nvSpPr>
        <p:spPr>
          <a:xfrm>
            <a:off x="11742182" y="4897398"/>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88</a:t>
            </a:r>
            <a:endParaRPr lang="en-US" sz="1450" dirty="0"/>
          </a:p>
        </p:txBody>
      </p:sp>
      <p:sp>
        <p:nvSpPr>
          <p:cNvPr id="52" name="Text 50"/>
          <p:cNvSpPr/>
          <p:nvPr/>
        </p:nvSpPr>
        <p:spPr>
          <a:xfrm>
            <a:off x="12953286" y="4897398"/>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125</a:t>
            </a:r>
            <a:endParaRPr lang="en-US" sz="1450" dirty="0"/>
          </a:p>
        </p:txBody>
      </p:sp>
      <p:sp>
        <p:nvSpPr>
          <p:cNvPr id="53" name="Shape 51"/>
          <p:cNvSpPr/>
          <p:nvPr/>
        </p:nvSpPr>
        <p:spPr>
          <a:xfrm>
            <a:off x="652701" y="5605105"/>
            <a:ext cx="13323570" cy="825817"/>
          </a:xfrm>
          <a:prstGeom prst="rect">
            <a:avLst/>
          </a:prstGeom>
          <a:solidFill>
            <a:srgbClr val="FFFFFF">
              <a:alpha val="4000"/>
            </a:srgbClr>
          </a:solidFill>
          <a:ln/>
        </p:spPr>
      </p:sp>
      <p:sp>
        <p:nvSpPr>
          <p:cNvPr id="54" name="Text 52"/>
          <p:cNvSpPr/>
          <p:nvPr/>
        </p:nvSpPr>
        <p:spPr>
          <a:xfrm>
            <a:off x="838438" y="5723215"/>
            <a:ext cx="838676" cy="589598"/>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Random Forest</a:t>
            </a:r>
            <a:endParaRPr lang="en-US" sz="1450" dirty="0"/>
          </a:p>
        </p:txBody>
      </p:sp>
      <p:sp>
        <p:nvSpPr>
          <p:cNvPr id="55" name="Text 53"/>
          <p:cNvSpPr/>
          <p:nvPr/>
        </p:nvSpPr>
        <p:spPr>
          <a:xfrm>
            <a:off x="2053352"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72.71</a:t>
            </a:r>
            <a:endParaRPr lang="en-US" sz="1450" dirty="0"/>
          </a:p>
        </p:txBody>
      </p:sp>
      <p:sp>
        <p:nvSpPr>
          <p:cNvPr id="56" name="Text 54"/>
          <p:cNvSpPr/>
          <p:nvPr/>
        </p:nvSpPr>
        <p:spPr>
          <a:xfrm>
            <a:off x="3264456"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73.00</a:t>
            </a:r>
            <a:endParaRPr lang="en-US" sz="1450" dirty="0"/>
          </a:p>
        </p:txBody>
      </p:sp>
      <p:sp>
        <p:nvSpPr>
          <p:cNvPr id="57" name="Text 55"/>
          <p:cNvSpPr/>
          <p:nvPr/>
        </p:nvSpPr>
        <p:spPr>
          <a:xfrm>
            <a:off x="4475559"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134</a:t>
            </a:r>
            <a:endParaRPr lang="en-US" sz="1450" dirty="0"/>
          </a:p>
        </p:txBody>
      </p:sp>
      <p:sp>
        <p:nvSpPr>
          <p:cNvPr id="58" name="Text 56"/>
          <p:cNvSpPr/>
          <p:nvPr/>
        </p:nvSpPr>
        <p:spPr>
          <a:xfrm>
            <a:off x="5686663"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383</a:t>
            </a:r>
            <a:endParaRPr lang="en-US" sz="1450" dirty="0"/>
          </a:p>
        </p:txBody>
      </p:sp>
      <p:sp>
        <p:nvSpPr>
          <p:cNvPr id="59" name="Text 57"/>
          <p:cNvSpPr/>
          <p:nvPr/>
        </p:nvSpPr>
        <p:spPr>
          <a:xfrm>
            <a:off x="6897767"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55</a:t>
            </a:r>
            <a:endParaRPr lang="en-US" sz="1450" dirty="0"/>
          </a:p>
        </p:txBody>
      </p:sp>
      <p:sp>
        <p:nvSpPr>
          <p:cNvPr id="60" name="Text 58"/>
          <p:cNvSpPr/>
          <p:nvPr/>
        </p:nvSpPr>
        <p:spPr>
          <a:xfrm>
            <a:off x="8108871"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139</a:t>
            </a:r>
            <a:endParaRPr lang="en-US" sz="1450" dirty="0"/>
          </a:p>
        </p:txBody>
      </p:sp>
      <p:sp>
        <p:nvSpPr>
          <p:cNvPr id="61" name="Text 59"/>
          <p:cNvSpPr/>
          <p:nvPr/>
        </p:nvSpPr>
        <p:spPr>
          <a:xfrm>
            <a:off x="9319974"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135</a:t>
            </a:r>
            <a:endParaRPr lang="en-US" sz="1450" dirty="0"/>
          </a:p>
        </p:txBody>
      </p:sp>
      <p:sp>
        <p:nvSpPr>
          <p:cNvPr id="62" name="Text 60"/>
          <p:cNvSpPr/>
          <p:nvPr/>
        </p:nvSpPr>
        <p:spPr>
          <a:xfrm>
            <a:off x="10531078"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384</a:t>
            </a:r>
            <a:endParaRPr lang="en-US" sz="1450" dirty="0"/>
          </a:p>
        </p:txBody>
      </p:sp>
      <p:sp>
        <p:nvSpPr>
          <p:cNvPr id="63" name="Text 61"/>
          <p:cNvSpPr/>
          <p:nvPr/>
        </p:nvSpPr>
        <p:spPr>
          <a:xfrm>
            <a:off x="11742182" y="5723215"/>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54</a:t>
            </a:r>
            <a:endParaRPr lang="en-US" sz="1450" dirty="0"/>
          </a:p>
        </p:txBody>
      </p:sp>
      <p:sp>
        <p:nvSpPr>
          <p:cNvPr id="64" name="Text 62"/>
          <p:cNvSpPr/>
          <p:nvPr/>
        </p:nvSpPr>
        <p:spPr>
          <a:xfrm>
            <a:off x="12953286" y="5723215"/>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138</a:t>
            </a:r>
            <a:endParaRPr lang="en-US" sz="1450" dirty="0"/>
          </a:p>
        </p:txBody>
      </p:sp>
      <p:sp>
        <p:nvSpPr>
          <p:cNvPr id="65" name="Shape 63"/>
          <p:cNvSpPr/>
          <p:nvPr/>
        </p:nvSpPr>
        <p:spPr>
          <a:xfrm>
            <a:off x="652701" y="6430923"/>
            <a:ext cx="13323570" cy="825817"/>
          </a:xfrm>
          <a:prstGeom prst="rect">
            <a:avLst/>
          </a:prstGeom>
          <a:solidFill>
            <a:srgbClr val="000000">
              <a:alpha val="4000"/>
            </a:srgbClr>
          </a:solidFill>
          <a:ln/>
        </p:spPr>
      </p:sp>
      <p:sp>
        <p:nvSpPr>
          <p:cNvPr id="66" name="Text 64"/>
          <p:cNvSpPr/>
          <p:nvPr/>
        </p:nvSpPr>
        <p:spPr>
          <a:xfrm>
            <a:off x="838438" y="6549033"/>
            <a:ext cx="838676" cy="589598"/>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Gradient Boosting</a:t>
            </a:r>
            <a:endParaRPr lang="en-US" sz="1450" dirty="0"/>
          </a:p>
        </p:txBody>
      </p:sp>
      <p:sp>
        <p:nvSpPr>
          <p:cNvPr id="67" name="Text 65"/>
          <p:cNvSpPr/>
          <p:nvPr/>
        </p:nvSpPr>
        <p:spPr>
          <a:xfrm>
            <a:off x="2053352"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74.68</a:t>
            </a:r>
            <a:endParaRPr lang="en-US" sz="1450" dirty="0"/>
          </a:p>
        </p:txBody>
      </p:sp>
      <p:sp>
        <p:nvSpPr>
          <p:cNvPr id="68" name="Text 66"/>
          <p:cNvSpPr/>
          <p:nvPr/>
        </p:nvSpPr>
        <p:spPr>
          <a:xfrm>
            <a:off x="3264456"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74.68</a:t>
            </a:r>
            <a:endParaRPr lang="en-US" sz="1450" dirty="0"/>
          </a:p>
        </p:txBody>
      </p:sp>
      <p:sp>
        <p:nvSpPr>
          <p:cNvPr id="69" name="Text 67"/>
          <p:cNvSpPr/>
          <p:nvPr/>
        </p:nvSpPr>
        <p:spPr>
          <a:xfrm>
            <a:off x="4475559"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149</a:t>
            </a:r>
            <a:endParaRPr lang="en-US" sz="1450" dirty="0"/>
          </a:p>
        </p:txBody>
      </p:sp>
      <p:sp>
        <p:nvSpPr>
          <p:cNvPr id="70" name="Text 68"/>
          <p:cNvSpPr/>
          <p:nvPr/>
        </p:nvSpPr>
        <p:spPr>
          <a:xfrm>
            <a:off x="5686663"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382</a:t>
            </a:r>
            <a:endParaRPr lang="en-US" sz="1450" dirty="0"/>
          </a:p>
        </p:txBody>
      </p:sp>
      <p:sp>
        <p:nvSpPr>
          <p:cNvPr id="71" name="Text 69"/>
          <p:cNvSpPr/>
          <p:nvPr/>
        </p:nvSpPr>
        <p:spPr>
          <a:xfrm>
            <a:off x="6897767"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56</a:t>
            </a:r>
            <a:endParaRPr lang="en-US" sz="1450" dirty="0"/>
          </a:p>
        </p:txBody>
      </p:sp>
      <p:sp>
        <p:nvSpPr>
          <p:cNvPr id="72" name="Text 70"/>
          <p:cNvSpPr/>
          <p:nvPr/>
        </p:nvSpPr>
        <p:spPr>
          <a:xfrm>
            <a:off x="8108871"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125</a:t>
            </a:r>
            <a:endParaRPr lang="en-US" sz="1450" dirty="0"/>
          </a:p>
        </p:txBody>
      </p:sp>
      <p:sp>
        <p:nvSpPr>
          <p:cNvPr id="73" name="Text 71"/>
          <p:cNvSpPr/>
          <p:nvPr/>
        </p:nvSpPr>
        <p:spPr>
          <a:xfrm>
            <a:off x="9319974"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149</a:t>
            </a:r>
            <a:endParaRPr lang="en-US" sz="1450" dirty="0"/>
          </a:p>
        </p:txBody>
      </p:sp>
      <p:sp>
        <p:nvSpPr>
          <p:cNvPr id="74" name="Text 72"/>
          <p:cNvSpPr/>
          <p:nvPr/>
        </p:nvSpPr>
        <p:spPr>
          <a:xfrm>
            <a:off x="10531078"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382</a:t>
            </a:r>
            <a:endParaRPr lang="en-US" sz="1450" dirty="0"/>
          </a:p>
        </p:txBody>
      </p:sp>
      <p:sp>
        <p:nvSpPr>
          <p:cNvPr id="75" name="Text 73"/>
          <p:cNvSpPr/>
          <p:nvPr/>
        </p:nvSpPr>
        <p:spPr>
          <a:xfrm>
            <a:off x="11742182" y="6549033"/>
            <a:ext cx="83486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56</a:t>
            </a:r>
            <a:endParaRPr lang="en-US" sz="1450" dirty="0"/>
          </a:p>
        </p:txBody>
      </p:sp>
      <p:sp>
        <p:nvSpPr>
          <p:cNvPr id="76" name="Text 74"/>
          <p:cNvSpPr/>
          <p:nvPr/>
        </p:nvSpPr>
        <p:spPr>
          <a:xfrm>
            <a:off x="12953286" y="6549033"/>
            <a:ext cx="838676" cy="294799"/>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Montserrat" pitchFamily="34" charset="0"/>
                <a:ea typeface="Montserrat" pitchFamily="34" charset="-122"/>
                <a:cs typeface="Montserrat" pitchFamily="34" charset="-120"/>
              </a:rPr>
              <a:t>124</a:t>
            </a:r>
            <a:endParaRPr lang="en-US" sz="14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64973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Result Discussion</a:t>
            </a:r>
            <a:endParaRPr lang="en-US" sz="4450" dirty="0"/>
          </a:p>
        </p:txBody>
      </p:sp>
      <p:sp>
        <p:nvSpPr>
          <p:cNvPr id="3" name="Shape 1"/>
          <p:cNvSpPr/>
          <p:nvPr/>
        </p:nvSpPr>
        <p:spPr>
          <a:xfrm>
            <a:off x="793790" y="2812137"/>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4" name="Text 2"/>
          <p:cNvSpPr/>
          <p:nvPr/>
        </p:nvSpPr>
        <p:spPr>
          <a:xfrm>
            <a:off x="878860" y="285464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530906" y="28900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Reduced Bias</a:t>
            </a:r>
            <a:endParaRPr lang="en-US" sz="2200" dirty="0"/>
          </a:p>
        </p:txBody>
      </p:sp>
      <p:sp>
        <p:nvSpPr>
          <p:cNvPr id="6" name="Text 4"/>
          <p:cNvSpPr/>
          <p:nvPr/>
        </p:nvSpPr>
        <p:spPr>
          <a:xfrm>
            <a:off x="1530906" y="338042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GANs effectively reduced bias toward the majority class. This resulted in a more equitable model performance.</a:t>
            </a:r>
            <a:endParaRPr lang="en-US" sz="1750" dirty="0"/>
          </a:p>
        </p:txBody>
      </p:sp>
      <p:sp>
        <p:nvSpPr>
          <p:cNvPr id="7" name="Shape 5"/>
          <p:cNvSpPr/>
          <p:nvPr/>
        </p:nvSpPr>
        <p:spPr>
          <a:xfrm>
            <a:off x="7456884" y="2812137"/>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8" name="Text 6"/>
          <p:cNvSpPr/>
          <p:nvPr/>
        </p:nvSpPr>
        <p:spPr>
          <a:xfrm>
            <a:off x="7541955" y="285464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8194000" y="28900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Model Benefits</a:t>
            </a:r>
            <a:endParaRPr lang="en-US" sz="2200" dirty="0"/>
          </a:p>
        </p:txBody>
      </p:sp>
      <p:sp>
        <p:nvSpPr>
          <p:cNvPr id="10" name="Text 8"/>
          <p:cNvSpPr/>
          <p:nvPr/>
        </p:nvSpPr>
        <p:spPr>
          <a:xfrm>
            <a:off x="8194000" y="338042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SVM and LR models benefited the most from GAN integration. They demonstrated significant performance improvements.</a:t>
            </a:r>
            <a:endParaRPr lang="en-US" sz="1750" dirty="0"/>
          </a:p>
        </p:txBody>
      </p:sp>
      <p:sp>
        <p:nvSpPr>
          <p:cNvPr id="11" name="Shape 9"/>
          <p:cNvSpPr/>
          <p:nvPr/>
        </p:nvSpPr>
        <p:spPr>
          <a:xfrm>
            <a:off x="793790" y="4922758"/>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2" name="Text 10"/>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530906" y="5000625"/>
            <a:ext cx="304085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Improved Generalization</a:t>
            </a:r>
            <a:endParaRPr lang="en-US" sz="2200" dirty="0"/>
          </a:p>
        </p:txBody>
      </p:sp>
      <p:sp>
        <p:nvSpPr>
          <p:cNvPr id="14" name="Text 12"/>
          <p:cNvSpPr/>
          <p:nvPr/>
        </p:nvSpPr>
        <p:spPr>
          <a:xfrm>
            <a:off x="1530906" y="549104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Decision Tree models showed better generalization capabilities. This is crucial for real-world clinical applicability.</a:t>
            </a:r>
            <a:endParaRPr lang="en-US" sz="1750" dirty="0"/>
          </a:p>
        </p:txBody>
      </p:sp>
      <p:sp>
        <p:nvSpPr>
          <p:cNvPr id="15" name="Shape 13"/>
          <p:cNvSpPr/>
          <p:nvPr/>
        </p:nvSpPr>
        <p:spPr>
          <a:xfrm>
            <a:off x="7456884" y="4922758"/>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6" name="Text 14"/>
          <p:cNvSpPr/>
          <p:nvPr/>
        </p:nvSpPr>
        <p:spPr>
          <a:xfrm>
            <a:off x="7541955" y="496526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7" name="Text 15"/>
          <p:cNvSpPr/>
          <p:nvPr/>
        </p:nvSpPr>
        <p:spPr>
          <a:xfrm>
            <a:off x="8194000" y="50006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Clinical Usability</a:t>
            </a:r>
            <a:endParaRPr lang="en-US" sz="2200" dirty="0"/>
          </a:p>
        </p:txBody>
      </p:sp>
      <p:sp>
        <p:nvSpPr>
          <p:cNvPr id="18" name="Text 16"/>
          <p:cNvSpPr/>
          <p:nvPr/>
        </p:nvSpPr>
        <p:spPr>
          <a:xfrm>
            <a:off x="8194000" y="549104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Models are now more clinically usable and reliable. They are more useful in diagnostic settings.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012633"/>
            <a:ext cx="8353901"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Ethical &amp; Real-World Implications</a:t>
            </a:r>
            <a:endParaRPr lang="en-US" sz="4450" dirty="0"/>
          </a:p>
        </p:txBody>
      </p:sp>
      <p:sp>
        <p:nvSpPr>
          <p:cNvPr id="3" name="Shape 1"/>
          <p:cNvSpPr/>
          <p:nvPr/>
        </p:nvSpPr>
        <p:spPr>
          <a:xfrm>
            <a:off x="793790" y="3175040"/>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4" name="Text 2"/>
          <p:cNvSpPr/>
          <p:nvPr/>
        </p:nvSpPr>
        <p:spPr>
          <a:xfrm>
            <a:off x="878860" y="3217545"/>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530906"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Fairness Testing</a:t>
            </a:r>
            <a:endParaRPr lang="en-US" sz="2200" dirty="0"/>
          </a:p>
        </p:txBody>
      </p:sp>
      <p:sp>
        <p:nvSpPr>
          <p:cNvPr id="6" name="Text 4"/>
          <p:cNvSpPr/>
          <p:nvPr/>
        </p:nvSpPr>
        <p:spPr>
          <a:xfrm>
            <a:off x="1530906" y="3743325"/>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Implement rigorous fairness testing for synthetic data. This ensures unbiased model outputs.</a:t>
            </a:r>
            <a:endParaRPr lang="en-US" sz="1750" dirty="0"/>
          </a:p>
        </p:txBody>
      </p:sp>
      <p:sp>
        <p:nvSpPr>
          <p:cNvPr id="7" name="Shape 5"/>
          <p:cNvSpPr/>
          <p:nvPr/>
        </p:nvSpPr>
        <p:spPr>
          <a:xfrm>
            <a:off x="7456884" y="3175040"/>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8" name="Text 6"/>
          <p:cNvSpPr/>
          <p:nvPr/>
        </p:nvSpPr>
        <p:spPr>
          <a:xfrm>
            <a:off x="7541955" y="3217545"/>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819400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Bias Detection</a:t>
            </a:r>
            <a:endParaRPr lang="en-US" sz="2200" dirty="0"/>
          </a:p>
        </p:txBody>
      </p:sp>
      <p:sp>
        <p:nvSpPr>
          <p:cNvPr id="10" name="Text 8"/>
          <p:cNvSpPr/>
          <p:nvPr/>
        </p:nvSpPr>
        <p:spPr>
          <a:xfrm>
            <a:off x="8194000" y="37433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Employ SHAP values for detecting bias in the model. It enhances model transparency.</a:t>
            </a:r>
            <a:endParaRPr lang="en-US" sz="1750" dirty="0"/>
          </a:p>
        </p:txBody>
      </p:sp>
      <p:sp>
        <p:nvSpPr>
          <p:cNvPr id="11" name="Shape 9"/>
          <p:cNvSpPr/>
          <p:nvPr/>
        </p:nvSpPr>
        <p:spPr>
          <a:xfrm>
            <a:off x="793790" y="4922758"/>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2" name="Text 10"/>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530906" y="50006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Clinical Applicability</a:t>
            </a:r>
            <a:endParaRPr lang="en-US" sz="2200" dirty="0"/>
          </a:p>
        </p:txBody>
      </p:sp>
      <p:sp>
        <p:nvSpPr>
          <p:cNvPr id="14" name="Text 12"/>
          <p:cNvSpPr/>
          <p:nvPr/>
        </p:nvSpPr>
        <p:spPr>
          <a:xfrm>
            <a:off x="1530906" y="5491043"/>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Design a low-risk screening tool for broad clinical use. Improves early heart disease detection.</a:t>
            </a:r>
            <a:endParaRPr lang="en-US" sz="1750" dirty="0"/>
          </a:p>
        </p:txBody>
      </p:sp>
      <p:sp>
        <p:nvSpPr>
          <p:cNvPr id="15" name="Shape 13"/>
          <p:cNvSpPr/>
          <p:nvPr/>
        </p:nvSpPr>
        <p:spPr>
          <a:xfrm>
            <a:off x="7456884" y="4922758"/>
            <a:ext cx="510302" cy="510302"/>
          </a:xfrm>
          <a:prstGeom prst="roundRect">
            <a:avLst>
              <a:gd name="adj" fmla="val 66675"/>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6" name="Text 14"/>
          <p:cNvSpPr/>
          <p:nvPr/>
        </p:nvSpPr>
        <p:spPr>
          <a:xfrm>
            <a:off x="7541955" y="496526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7" name="Text 15"/>
          <p:cNvSpPr/>
          <p:nvPr/>
        </p:nvSpPr>
        <p:spPr>
          <a:xfrm>
            <a:off x="8194000" y="50006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Data Privacy</a:t>
            </a:r>
            <a:endParaRPr lang="en-US" sz="2200" dirty="0"/>
          </a:p>
        </p:txBody>
      </p:sp>
      <p:sp>
        <p:nvSpPr>
          <p:cNvPr id="18" name="Text 16"/>
          <p:cNvSpPr/>
          <p:nvPr/>
        </p:nvSpPr>
        <p:spPr>
          <a:xfrm>
            <a:off x="8194000" y="5491043"/>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Guarantee data privacy and generalization. The model respects patient confidentiality.</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19884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Future Scope</a:t>
            </a:r>
            <a:endParaRPr lang="en-US" sz="4450" dirty="0"/>
          </a:p>
        </p:txBody>
      </p:sp>
      <p:sp>
        <p:nvSpPr>
          <p:cNvPr id="3" name="Text 1"/>
          <p:cNvSpPr/>
          <p:nvPr/>
        </p:nvSpPr>
        <p:spPr>
          <a:xfrm>
            <a:off x="793790" y="245185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Future work focuses on real-world data integration. This includes ECG and scan data from hospitals.</a:t>
            </a:r>
            <a:endParaRPr lang="en-US" sz="1750" dirty="0"/>
          </a:p>
        </p:txBody>
      </p:sp>
      <p:sp>
        <p:nvSpPr>
          <p:cNvPr id="4" name="Text 2"/>
          <p:cNvSpPr/>
          <p:nvPr/>
        </p:nvSpPr>
        <p:spPr>
          <a:xfrm>
            <a:off x="793790" y="338173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We plan to evaluate deep learning models. Models such as TabNet and CNN will be included.</a:t>
            </a:r>
            <a:endParaRPr lang="en-US" sz="1750" dirty="0"/>
          </a:p>
        </p:txBody>
      </p:sp>
      <p:sp>
        <p:nvSpPr>
          <p:cNvPr id="5" name="Text 3"/>
          <p:cNvSpPr/>
          <p:nvPr/>
        </p:nvSpPr>
        <p:spPr>
          <a:xfrm>
            <a:off x="793790" y="431161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Deployment options include API or a mobile health app. This will enhance accessibility.</a:t>
            </a:r>
            <a:endParaRPr lang="en-US" sz="1750" dirty="0"/>
          </a:p>
        </p:txBody>
      </p:sp>
      <p:sp>
        <p:nvSpPr>
          <p:cNvPr id="6" name="Text 4"/>
          <p:cNvSpPr/>
          <p:nvPr/>
        </p:nvSpPr>
        <p:spPr>
          <a:xfrm>
            <a:off x="793790" y="524148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Cross-validation with other hospitals will improve results. This will create more robust models.</a:t>
            </a:r>
            <a:endParaRPr lang="en-US" sz="1750" dirty="0"/>
          </a:p>
        </p:txBody>
      </p:sp>
      <p:pic>
        <p:nvPicPr>
          <p:cNvPr id="7" name="Image 0" descr="preencoded.png"/>
          <p:cNvPicPr>
            <a:picLocks noChangeAspect="1"/>
          </p:cNvPicPr>
          <p:nvPr/>
        </p:nvPicPr>
        <p:blipFill>
          <a:blip r:embed="rId3"/>
          <a:stretch>
            <a:fillRect/>
          </a:stretch>
        </p:blipFill>
        <p:spPr>
          <a:xfrm>
            <a:off x="7599521" y="2502932"/>
            <a:ext cx="6244709" cy="4272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42950" y="753189"/>
            <a:ext cx="7658100" cy="1326594"/>
          </a:xfrm>
          <a:prstGeom prst="rect">
            <a:avLst/>
          </a:prstGeom>
          <a:noFill/>
          <a:ln/>
        </p:spPr>
        <p:txBody>
          <a:bodyPr wrap="square" lIns="0" tIns="0" rIns="0" bIns="0" rtlCol="0" anchor="t"/>
          <a:lstStyle/>
          <a:p>
            <a:pPr marL="0" indent="0" algn="l">
              <a:lnSpc>
                <a:spcPts val="5200"/>
              </a:lnSpc>
              <a:buNone/>
            </a:pPr>
            <a:r>
              <a:rPr lang="en-US" sz="4150" b="1" dirty="0">
                <a:solidFill>
                  <a:srgbClr val="D73AD7"/>
                </a:solidFill>
                <a:latin typeface="Barlow Bold" pitchFamily="34" charset="0"/>
                <a:ea typeface="Barlow Bold" pitchFamily="34" charset="-122"/>
                <a:cs typeface="Barlow Bold" pitchFamily="34" charset="-120"/>
              </a:rPr>
              <a:t>Introduction: The Urgency of Early Detection</a:t>
            </a:r>
            <a:endParaRPr lang="en-US" sz="4150" dirty="0"/>
          </a:p>
        </p:txBody>
      </p:sp>
      <p:sp>
        <p:nvSpPr>
          <p:cNvPr id="4" name="Text 1"/>
          <p:cNvSpPr/>
          <p:nvPr/>
        </p:nvSpPr>
        <p:spPr>
          <a:xfrm>
            <a:off x="742950" y="2398157"/>
            <a:ext cx="7658100"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Heart disease causes 17.9 million deaths annually. Traditional tools often miss early symptoms. ML helps extract hidden risk factors from patient data. Our system predicts disease risk reliably using clinical features.</a:t>
            </a:r>
            <a:endParaRPr lang="en-US" sz="1650" dirty="0"/>
          </a:p>
        </p:txBody>
      </p:sp>
      <p:pic>
        <p:nvPicPr>
          <p:cNvPr id="5" name="Image 1" descr="preencoded.png"/>
          <p:cNvPicPr>
            <a:picLocks noChangeAspect="1"/>
          </p:cNvPicPr>
          <p:nvPr/>
        </p:nvPicPr>
        <p:blipFill>
          <a:blip r:embed="rId4"/>
          <a:stretch>
            <a:fillRect/>
          </a:stretch>
        </p:blipFill>
        <p:spPr>
          <a:xfrm>
            <a:off x="742950" y="3655576"/>
            <a:ext cx="1061323" cy="1273612"/>
          </a:xfrm>
          <a:prstGeom prst="rect">
            <a:avLst/>
          </a:prstGeom>
        </p:spPr>
      </p:pic>
      <p:sp>
        <p:nvSpPr>
          <p:cNvPr id="6" name="Text 2"/>
          <p:cNvSpPr/>
          <p:nvPr/>
        </p:nvSpPr>
        <p:spPr>
          <a:xfrm>
            <a:off x="2016443" y="3867745"/>
            <a:ext cx="2653427"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Mortality</a:t>
            </a:r>
            <a:endParaRPr lang="en-US" sz="2050" dirty="0"/>
          </a:p>
        </p:txBody>
      </p:sp>
      <p:sp>
        <p:nvSpPr>
          <p:cNvPr id="7" name="Text 3"/>
          <p:cNvSpPr/>
          <p:nvPr/>
        </p:nvSpPr>
        <p:spPr>
          <a:xfrm>
            <a:off x="2016443" y="4326731"/>
            <a:ext cx="6384607" cy="339566"/>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17.9M deaths/year</a:t>
            </a:r>
            <a:endParaRPr lang="en-US" sz="1650" dirty="0"/>
          </a:p>
        </p:txBody>
      </p:sp>
      <p:pic>
        <p:nvPicPr>
          <p:cNvPr id="8" name="Image 2" descr="preencoded.png"/>
          <p:cNvPicPr>
            <a:picLocks noChangeAspect="1"/>
          </p:cNvPicPr>
          <p:nvPr/>
        </p:nvPicPr>
        <p:blipFill>
          <a:blip r:embed="rId5"/>
          <a:stretch>
            <a:fillRect/>
          </a:stretch>
        </p:blipFill>
        <p:spPr>
          <a:xfrm>
            <a:off x="742950" y="4929188"/>
            <a:ext cx="1061323" cy="1273612"/>
          </a:xfrm>
          <a:prstGeom prst="rect">
            <a:avLst/>
          </a:prstGeom>
        </p:spPr>
      </p:pic>
      <p:sp>
        <p:nvSpPr>
          <p:cNvPr id="9" name="Text 4"/>
          <p:cNvSpPr/>
          <p:nvPr/>
        </p:nvSpPr>
        <p:spPr>
          <a:xfrm>
            <a:off x="2016443" y="5141357"/>
            <a:ext cx="2653427"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Diagnosis</a:t>
            </a:r>
            <a:endParaRPr lang="en-US" sz="2050" dirty="0"/>
          </a:p>
        </p:txBody>
      </p:sp>
      <p:sp>
        <p:nvSpPr>
          <p:cNvPr id="10" name="Text 5"/>
          <p:cNvSpPr/>
          <p:nvPr/>
        </p:nvSpPr>
        <p:spPr>
          <a:xfrm>
            <a:off x="2016443" y="5600343"/>
            <a:ext cx="6384607" cy="339566"/>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Early detection is key</a:t>
            </a:r>
            <a:endParaRPr lang="en-US" sz="1650" dirty="0"/>
          </a:p>
        </p:txBody>
      </p:sp>
      <p:pic>
        <p:nvPicPr>
          <p:cNvPr id="11" name="Image 3" descr="preencoded.png"/>
          <p:cNvPicPr>
            <a:picLocks noChangeAspect="1"/>
          </p:cNvPicPr>
          <p:nvPr/>
        </p:nvPicPr>
        <p:blipFill>
          <a:blip r:embed="rId6"/>
          <a:stretch>
            <a:fillRect/>
          </a:stretch>
        </p:blipFill>
        <p:spPr>
          <a:xfrm>
            <a:off x="742950" y="6202799"/>
            <a:ext cx="1061323" cy="1273612"/>
          </a:xfrm>
          <a:prstGeom prst="rect">
            <a:avLst/>
          </a:prstGeom>
        </p:spPr>
      </p:pic>
      <p:sp>
        <p:nvSpPr>
          <p:cNvPr id="12" name="Text 6"/>
          <p:cNvSpPr/>
          <p:nvPr/>
        </p:nvSpPr>
        <p:spPr>
          <a:xfrm>
            <a:off x="2016443" y="6414968"/>
            <a:ext cx="2653427" cy="331708"/>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ML</a:t>
            </a:r>
            <a:endParaRPr lang="en-US" sz="2050" dirty="0"/>
          </a:p>
        </p:txBody>
      </p:sp>
      <p:sp>
        <p:nvSpPr>
          <p:cNvPr id="13" name="Text 7"/>
          <p:cNvSpPr/>
          <p:nvPr/>
        </p:nvSpPr>
        <p:spPr>
          <a:xfrm>
            <a:off x="2016443" y="6873954"/>
            <a:ext cx="6384607" cy="339566"/>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Montserrat" pitchFamily="34" charset="0"/>
                <a:ea typeface="Montserrat" pitchFamily="34" charset="-122"/>
                <a:cs typeface="Montserrat" pitchFamily="34" charset="-120"/>
              </a:rPr>
              <a:t>Extracts hidden patterns</a:t>
            </a:r>
            <a:endParaRPr lang="en-US" sz="1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840480" cy="8229600"/>
          </a:xfrm>
          <a:prstGeom prst="rect">
            <a:avLst/>
          </a:prstGeom>
        </p:spPr>
      </p:pic>
      <p:sp>
        <p:nvSpPr>
          <p:cNvPr id="3" name="Text 0"/>
          <p:cNvSpPr/>
          <p:nvPr/>
        </p:nvSpPr>
        <p:spPr>
          <a:xfrm>
            <a:off x="4451390" y="201691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Conclusion</a:t>
            </a:r>
            <a:endParaRPr lang="en-US" sz="44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1390" y="3065859"/>
            <a:ext cx="566976" cy="566976"/>
          </a:xfrm>
          <a:prstGeom prst="rect">
            <a:avLst/>
          </a:prstGeom>
        </p:spPr>
      </p:pic>
      <p:sp>
        <p:nvSpPr>
          <p:cNvPr id="5" name="Text 1"/>
          <p:cNvSpPr/>
          <p:nvPr/>
        </p:nvSpPr>
        <p:spPr>
          <a:xfrm>
            <a:off x="4451390" y="3916323"/>
            <a:ext cx="293941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Enhanced Performance</a:t>
            </a:r>
            <a:endParaRPr lang="en-US" sz="2200" dirty="0"/>
          </a:p>
        </p:txBody>
      </p:sp>
      <p:sp>
        <p:nvSpPr>
          <p:cNvPr id="6" name="Text 2"/>
          <p:cNvSpPr/>
          <p:nvPr/>
        </p:nvSpPr>
        <p:spPr>
          <a:xfrm>
            <a:off x="4451390" y="4761071"/>
            <a:ext cx="29394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The ML + GAN hybrid approach significantly boosts predictive performance.</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74293" y="3065859"/>
            <a:ext cx="566976" cy="566976"/>
          </a:xfrm>
          <a:prstGeom prst="rect">
            <a:avLst/>
          </a:prstGeom>
        </p:spPr>
      </p:pic>
      <p:sp>
        <p:nvSpPr>
          <p:cNvPr id="8" name="Text 3"/>
          <p:cNvSpPr/>
          <p:nvPr/>
        </p:nvSpPr>
        <p:spPr>
          <a:xfrm>
            <a:off x="7674293" y="39163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Improved Recall</a:t>
            </a:r>
            <a:endParaRPr lang="en-US" sz="2200" dirty="0"/>
          </a:p>
        </p:txBody>
      </p:sp>
      <p:sp>
        <p:nvSpPr>
          <p:cNvPr id="9" name="Text 4"/>
          <p:cNvSpPr/>
          <p:nvPr/>
        </p:nvSpPr>
        <p:spPr>
          <a:xfrm>
            <a:off x="7674293" y="4406741"/>
            <a:ext cx="29394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Recall improved across models. This reduces missed diagnoses.</a:t>
            </a:r>
            <a:endParaRPr lang="en-US" sz="17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97195" y="3065859"/>
            <a:ext cx="566976" cy="566976"/>
          </a:xfrm>
          <a:prstGeom prst="rect">
            <a:avLst/>
          </a:prstGeom>
        </p:spPr>
      </p:pic>
      <p:sp>
        <p:nvSpPr>
          <p:cNvPr id="11" name="Text 5"/>
          <p:cNvSpPr/>
          <p:nvPr/>
        </p:nvSpPr>
        <p:spPr>
          <a:xfrm>
            <a:off x="10897195" y="39163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Model Suitability</a:t>
            </a:r>
            <a:endParaRPr lang="en-US" sz="2200" dirty="0"/>
          </a:p>
        </p:txBody>
      </p:sp>
      <p:sp>
        <p:nvSpPr>
          <p:cNvPr id="12" name="Text 6"/>
          <p:cNvSpPr/>
          <p:nvPr/>
        </p:nvSpPr>
        <p:spPr>
          <a:xfrm>
            <a:off x="10897195" y="4406741"/>
            <a:ext cx="29394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SVM and LR models are particularly suitable for clinical deployment.</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86797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Thank You / Q&amp;A</a:t>
            </a:r>
            <a:endParaRPr lang="en-US" sz="4450" dirty="0"/>
          </a:p>
        </p:txBody>
      </p:sp>
      <p:sp>
        <p:nvSpPr>
          <p:cNvPr id="4" name="Text 1"/>
          <p:cNvSpPr/>
          <p:nvPr/>
        </p:nvSpPr>
        <p:spPr>
          <a:xfrm>
            <a:off x="793790" y="31437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Gratitude</a:t>
            </a:r>
            <a:endParaRPr lang="en-US" sz="2200" dirty="0"/>
          </a:p>
        </p:txBody>
      </p:sp>
      <p:sp>
        <p:nvSpPr>
          <p:cNvPr id="5" name="Text 2"/>
          <p:cNvSpPr/>
          <p:nvPr/>
        </p:nvSpPr>
        <p:spPr>
          <a:xfrm>
            <a:off x="793790" y="3724870"/>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Thank you for your attention. We appreciate your time and interest in our work.</a:t>
            </a:r>
            <a:endParaRPr lang="en-US" sz="1750" dirty="0"/>
          </a:p>
        </p:txBody>
      </p:sp>
      <p:sp>
        <p:nvSpPr>
          <p:cNvPr id="6" name="Text 3"/>
          <p:cNvSpPr/>
          <p:nvPr/>
        </p:nvSpPr>
        <p:spPr>
          <a:xfrm>
            <a:off x="4856321" y="31437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Acknowledgements</a:t>
            </a:r>
            <a:endParaRPr lang="en-US" sz="2200" dirty="0"/>
          </a:p>
        </p:txBody>
      </p:sp>
      <p:sp>
        <p:nvSpPr>
          <p:cNvPr id="7" name="Text 4"/>
          <p:cNvSpPr/>
          <p:nvPr/>
        </p:nvSpPr>
        <p:spPr>
          <a:xfrm>
            <a:off x="4856321" y="3724870"/>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We thank our mentors for guidance. We also acknowledge all study participants.</a:t>
            </a:r>
            <a:endParaRPr lang="en-US" sz="1750" dirty="0"/>
          </a:p>
        </p:txBody>
      </p:sp>
      <p:sp>
        <p:nvSpPr>
          <p:cNvPr id="8" name="Text 5"/>
          <p:cNvSpPr/>
          <p:nvPr/>
        </p:nvSpPr>
        <p:spPr>
          <a:xfrm>
            <a:off x="793790" y="563570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We would be happy to address any questions you may have at this time. Your insights are valuable.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3493413"/>
            <a:ext cx="9433917"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Motivation: Improving Early Detection</a:t>
            </a:r>
            <a:endParaRPr lang="en-US" sz="4450" dirty="0"/>
          </a:p>
        </p:txBody>
      </p:sp>
      <p:sp>
        <p:nvSpPr>
          <p:cNvPr id="4" name="Text 1"/>
          <p:cNvSpPr/>
          <p:nvPr/>
        </p:nvSpPr>
        <p:spPr>
          <a:xfrm>
            <a:off x="793790" y="454235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There is a need for fast, accurate, and affordable detection tools. Real-world datasets are often small and imbalanced. GANs generate synthetic data to improve model robustness. The aim is better prediction, lower false negatives, and fairer outcomes.</a:t>
            </a:r>
            <a:endParaRPr lang="en-US" sz="1750" dirty="0"/>
          </a:p>
        </p:txBody>
      </p:sp>
      <p:sp>
        <p:nvSpPr>
          <p:cNvPr id="5" name="Shape 2"/>
          <p:cNvSpPr/>
          <p:nvPr/>
        </p:nvSpPr>
        <p:spPr>
          <a:xfrm>
            <a:off x="793790" y="5886212"/>
            <a:ext cx="4196358" cy="1685092"/>
          </a:xfrm>
          <a:prstGeom prst="roundRect">
            <a:avLst>
              <a:gd name="adj" fmla="val 20191"/>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6" name="Text 3"/>
          <p:cNvSpPr/>
          <p:nvPr/>
        </p:nvSpPr>
        <p:spPr>
          <a:xfrm>
            <a:off x="1028224"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Early Detection</a:t>
            </a:r>
            <a:endParaRPr lang="en-US" sz="2200" dirty="0"/>
          </a:p>
        </p:txBody>
      </p:sp>
      <p:sp>
        <p:nvSpPr>
          <p:cNvPr id="7" name="Text 4"/>
          <p:cNvSpPr/>
          <p:nvPr/>
        </p:nvSpPr>
        <p:spPr>
          <a:xfrm>
            <a:off x="1028224" y="661106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Fast, accurate, affordable tools needed.</a:t>
            </a:r>
            <a:endParaRPr lang="en-US" sz="1750" dirty="0"/>
          </a:p>
        </p:txBody>
      </p:sp>
      <p:sp>
        <p:nvSpPr>
          <p:cNvPr id="8" name="Shape 5"/>
          <p:cNvSpPr/>
          <p:nvPr/>
        </p:nvSpPr>
        <p:spPr>
          <a:xfrm>
            <a:off x="5216962" y="5886212"/>
            <a:ext cx="4196358" cy="1685092"/>
          </a:xfrm>
          <a:prstGeom prst="roundRect">
            <a:avLst>
              <a:gd name="adj" fmla="val 20191"/>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9" name="Text 6"/>
          <p:cNvSpPr/>
          <p:nvPr/>
        </p:nvSpPr>
        <p:spPr>
          <a:xfrm>
            <a:off x="5451396"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Data Limitations</a:t>
            </a:r>
            <a:endParaRPr lang="en-US" sz="2200" dirty="0"/>
          </a:p>
        </p:txBody>
      </p:sp>
      <p:sp>
        <p:nvSpPr>
          <p:cNvPr id="10" name="Text 7"/>
          <p:cNvSpPr/>
          <p:nvPr/>
        </p:nvSpPr>
        <p:spPr>
          <a:xfrm>
            <a:off x="5451396" y="661106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Small and imbalanced datasets are a challenge.</a:t>
            </a:r>
            <a:endParaRPr lang="en-US" sz="1750" dirty="0"/>
          </a:p>
        </p:txBody>
      </p:sp>
      <p:sp>
        <p:nvSpPr>
          <p:cNvPr id="11" name="Shape 8"/>
          <p:cNvSpPr/>
          <p:nvPr/>
        </p:nvSpPr>
        <p:spPr>
          <a:xfrm>
            <a:off x="9640133" y="5886212"/>
            <a:ext cx="4196358" cy="1685092"/>
          </a:xfrm>
          <a:prstGeom prst="roundRect">
            <a:avLst>
              <a:gd name="adj" fmla="val 20191"/>
            </a:avLst>
          </a:prstGeom>
          <a:solidFill>
            <a:srgbClr val="F2EEEE"/>
          </a:solidFill>
          <a:ln w="7620">
            <a:solidFill>
              <a:srgbClr val="D8D4D4"/>
            </a:solidFill>
            <a:prstDash val="solid"/>
          </a:ln>
          <a:effectLst>
            <a:outerShdw dist="20320" dir="2700000" algn="bl" rotWithShape="0">
              <a:srgbClr val="D8D4D4">
                <a:alpha val="100000"/>
              </a:srgbClr>
            </a:outerShdw>
          </a:effectLst>
        </p:spPr>
      </p:sp>
      <p:sp>
        <p:nvSpPr>
          <p:cNvPr id="12" name="Text 9"/>
          <p:cNvSpPr/>
          <p:nvPr/>
        </p:nvSpPr>
        <p:spPr>
          <a:xfrm>
            <a:off x="9874568" y="61206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GANs</a:t>
            </a:r>
            <a:endParaRPr lang="en-US" sz="2200" dirty="0"/>
          </a:p>
        </p:txBody>
      </p:sp>
      <p:sp>
        <p:nvSpPr>
          <p:cNvPr id="13" name="Text 10"/>
          <p:cNvSpPr/>
          <p:nvPr/>
        </p:nvSpPr>
        <p:spPr>
          <a:xfrm>
            <a:off x="9874568" y="661106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Improve model robustness with synthetic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4200"/>
            <a:ext cx="11446669"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Objectives: Building a Comprehensive System</a:t>
            </a:r>
            <a:endParaRPr lang="en-US" sz="4450" dirty="0"/>
          </a:p>
        </p:txBody>
      </p:sp>
      <p:sp>
        <p:nvSpPr>
          <p:cNvPr id="3" name="Text 1"/>
          <p:cNvSpPr/>
          <p:nvPr/>
        </p:nvSpPr>
        <p:spPr>
          <a:xfrm>
            <a:off x="793790" y="333660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The main objective is to train five ML models on clinical data. Address data imbalance using WGAN. Compare model performance before and after GAN. Ensure fairness and applicability in healthcare settings.</a:t>
            </a:r>
            <a:endParaRPr lang="en-US" sz="1750" dirty="0"/>
          </a:p>
        </p:txBody>
      </p:sp>
      <p:sp>
        <p:nvSpPr>
          <p:cNvPr id="4" name="Text 2"/>
          <p:cNvSpPr/>
          <p:nvPr/>
        </p:nvSpPr>
        <p:spPr>
          <a:xfrm>
            <a:off x="793790" y="45443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Training</a:t>
            </a:r>
            <a:endParaRPr lang="en-US" sz="2200" dirty="0"/>
          </a:p>
        </p:txBody>
      </p:sp>
      <p:sp>
        <p:nvSpPr>
          <p:cNvPr id="5" name="Text 3"/>
          <p:cNvSpPr/>
          <p:nvPr/>
        </p:nvSpPr>
        <p:spPr>
          <a:xfrm>
            <a:off x="793790" y="5125522"/>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Train ML models on clinical data.</a:t>
            </a:r>
            <a:endParaRPr lang="en-US" sz="1750" dirty="0"/>
          </a:p>
        </p:txBody>
      </p:sp>
      <p:sp>
        <p:nvSpPr>
          <p:cNvPr id="6" name="Text 4"/>
          <p:cNvSpPr/>
          <p:nvPr/>
        </p:nvSpPr>
        <p:spPr>
          <a:xfrm>
            <a:off x="5332928" y="45443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Data Balance</a:t>
            </a:r>
            <a:endParaRPr lang="en-US" sz="2200" dirty="0"/>
          </a:p>
        </p:txBody>
      </p:sp>
      <p:sp>
        <p:nvSpPr>
          <p:cNvPr id="7" name="Text 5"/>
          <p:cNvSpPr/>
          <p:nvPr/>
        </p:nvSpPr>
        <p:spPr>
          <a:xfrm>
            <a:off x="5332928" y="5125522"/>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Address imbalance using WGAN.</a:t>
            </a:r>
            <a:endParaRPr lang="en-US" sz="1750" dirty="0"/>
          </a:p>
        </p:txBody>
      </p:sp>
      <p:sp>
        <p:nvSpPr>
          <p:cNvPr id="8" name="Text 6"/>
          <p:cNvSpPr/>
          <p:nvPr/>
        </p:nvSpPr>
        <p:spPr>
          <a:xfrm>
            <a:off x="9872067" y="45443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3AD7"/>
                </a:solidFill>
                <a:latin typeface="Barlow Bold" pitchFamily="34" charset="0"/>
                <a:ea typeface="Barlow Bold" pitchFamily="34" charset="-122"/>
                <a:cs typeface="Barlow Bold" pitchFamily="34" charset="-120"/>
              </a:rPr>
              <a:t>Comparison</a:t>
            </a:r>
            <a:endParaRPr lang="en-US" sz="2200" dirty="0"/>
          </a:p>
        </p:txBody>
      </p:sp>
      <p:sp>
        <p:nvSpPr>
          <p:cNvPr id="9" name="Text 7"/>
          <p:cNvSpPr/>
          <p:nvPr/>
        </p:nvSpPr>
        <p:spPr>
          <a:xfrm>
            <a:off x="9872067" y="5125522"/>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Compare model performance with and without GAN.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540127"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Problem Statement: Addressing Data Bias</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Imbalanced datasets lead to biased predictions. ML models may miss real heart disease cases. GANs can enrich the minority class without overfitting the data. This ensures more reliable predictions.</a:t>
            </a:r>
            <a:endParaRPr lang="en-US" sz="1750" dirty="0"/>
          </a:p>
        </p:txBody>
      </p:sp>
      <p:sp>
        <p:nvSpPr>
          <p:cNvPr id="4" name="Text 2"/>
          <p:cNvSpPr/>
          <p:nvPr/>
        </p:nvSpPr>
        <p:spPr>
          <a:xfrm>
            <a:off x="1743789" y="4759762"/>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Barlow Bold" pitchFamily="34" charset="0"/>
                <a:ea typeface="Barlow Bold" pitchFamily="34" charset="-122"/>
                <a:cs typeface="Barlow Bold" pitchFamily="34" charset="-120"/>
              </a:rPr>
              <a:t>Bias</a:t>
            </a:r>
            <a:endParaRPr lang="en-US" sz="2200" dirty="0"/>
          </a:p>
        </p:txBody>
      </p:sp>
      <p:sp>
        <p:nvSpPr>
          <p:cNvPr id="5" name="Text 3"/>
          <p:cNvSpPr/>
          <p:nvPr/>
        </p:nvSpPr>
        <p:spPr>
          <a:xfrm>
            <a:off x="793790" y="5250180"/>
            <a:ext cx="3785235" cy="362903"/>
          </a:xfrm>
          <a:prstGeom prst="rect">
            <a:avLst/>
          </a:prstGeom>
          <a:noFill/>
          <a:ln/>
        </p:spPr>
        <p:txBody>
          <a:bodyPr wrap="none" lIns="0" tIns="0" rIns="0" bIns="0" rtlCol="0" anchor="t"/>
          <a:lstStyle/>
          <a:p>
            <a:pPr marL="0" indent="0" algn="r">
              <a:lnSpc>
                <a:spcPts val="2850"/>
              </a:lnSpc>
              <a:buNone/>
            </a:pPr>
            <a:r>
              <a:rPr lang="en-US" sz="1750" dirty="0">
                <a:solidFill>
                  <a:srgbClr val="272525"/>
                </a:solidFill>
                <a:latin typeface="Montserrat" pitchFamily="34" charset="0"/>
                <a:ea typeface="Montserrat" pitchFamily="34" charset="-122"/>
                <a:cs typeface="Montserrat" pitchFamily="34" charset="-120"/>
              </a:rPr>
              <a:t>Imbalanced data causes bias.</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5571411" y="4699516"/>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9937790" y="35334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False Negatives</a:t>
            </a:r>
            <a:endParaRPr lang="en-US" sz="2200" dirty="0"/>
          </a:p>
        </p:txBody>
      </p:sp>
      <p:sp>
        <p:nvSpPr>
          <p:cNvPr id="9" name="Text 6"/>
          <p:cNvSpPr/>
          <p:nvPr/>
        </p:nvSpPr>
        <p:spPr>
          <a:xfrm>
            <a:off x="9937790" y="402383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Models miss real cases.</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170307" y="3748445"/>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2" name="Text 8"/>
          <p:cNvSpPr/>
          <p:nvPr/>
        </p:nvSpPr>
        <p:spPr>
          <a:xfrm>
            <a:off x="9937790" y="598598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GANs</a:t>
            </a:r>
            <a:endParaRPr lang="en-US" sz="2200" dirty="0"/>
          </a:p>
        </p:txBody>
      </p:sp>
      <p:sp>
        <p:nvSpPr>
          <p:cNvPr id="13" name="Text 9"/>
          <p:cNvSpPr/>
          <p:nvPr/>
        </p:nvSpPr>
        <p:spPr>
          <a:xfrm>
            <a:off x="9937790" y="6476405"/>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Enrich minority class.</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7694533" y="6474619"/>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1386"/>
          </a:xfrm>
          <a:prstGeom prst="rect">
            <a:avLst/>
          </a:prstGeom>
        </p:spPr>
      </p:pic>
      <p:sp>
        <p:nvSpPr>
          <p:cNvPr id="3" name="Text 0"/>
          <p:cNvSpPr/>
          <p:nvPr/>
        </p:nvSpPr>
        <p:spPr>
          <a:xfrm>
            <a:off x="735449" y="577810"/>
            <a:ext cx="7673102" cy="1313259"/>
          </a:xfrm>
          <a:prstGeom prst="rect">
            <a:avLst/>
          </a:prstGeom>
          <a:noFill/>
          <a:ln/>
        </p:spPr>
        <p:txBody>
          <a:bodyPr wrap="square" lIns="0" tIns="0" rIns="0" bIns="0" rtlCol="0" anchor="t"/>
          <a:lstStyle/>
          <a:p>
            <a:pPr marL="0" indent="0" algn="l">
              <a:lnSpc>
                <a:spcPts val="5150"/>
              </a:lnSpc>
              <a:buNone/>
            </a:pPr>
            <a:r>
              <a:rPr lang="en-US" sz="4100" b="1" dirty="0">
                <a:solidFill>
                  <a:srgbClr val="D73AD7"/>
                </a:solidFill>
                <a:latin typeface="Barlow Bold" pitchFamily="34" charset="0"/>
                <a:ea typeface="Barlow Bold" pitchFamily="34" charset="-122"/>
                <a:cs typeface="Barlow Bold" pitchFamily="34" charset="-120"/>
              </a:rPr>
              <a:t>Scope of the Project: From Pipeline to Clinical Readiness</a:t>
            </a:r>
            <a:endParaRPr lang="en-US" sz="4100" dirty="0"/>
          </a:p>
        </p:txBody>
      </p:sp>
      <p:sp>
        <p:nvSpPr>
          <p:cNvPr id="4" name="Text 1"/>
          <p:cNvSpPr/>
          <p:nvPr/>
        </p:nvSpPr>
        <p:spPr>
          <a:xfrm>
            <a:off x="735449" y="2206228"/>
            <a:ext cx="7673102" cy="10086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The project scope includes building an ML pipeline. Also, using WGAN for synthetic data creation. Tuning hyperparameters for optimal results is a key step. Finally, evaluating fairness and clinical readiness is crucial.</a:t>
            </a:r>
            <a:endParaRPr lang="en-US" sz="1650" dirty="0"/>
          </a:p>
        </p:txBody>
      </p:sp>
      <p:sp>
        <p:nvSpPr>
          <p:cNvPr id="5" name="Shape 2"/>
          <p:cNvSpPr/>
          <p:nvPr/>
        </p:nvSpPr>
        <p:spPr>
          <a:xfrm>
            <a:off x="735449" y="3451265"/>
            <a:ext cx="210026" cy="1260753"/>
          </a:xfrm>
          <a:prstGeom prst="roundRect">
            <a:avLst>
              <a:gd name="adj" fmla="val 150079"/>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6" name="Text 3"/>
          <p:cNvSpPr/>
          <p:nvPr/>
        </p:nvSpPr>
        <p:spPr>
          <a:xfrm>
            <a:off x="1155502" y="3661291"/>
            <a:ext cx="2626638" cy="328255"/>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ML Pipeline</a:t>
            </a:r>
            <a:endParaRPr lang="en-US" sz="2050" dirty="0"/>
          </a:p>
        </p:txBody>
      </p:sp>
      <p:sp>
        <p:nvSpPr>
          <p:cNvPr id="7" name="Text 4"/>
          <p:cNvSpPr/>
          <p:nvPr/>
        </p:nvSpPr>
        <p:spPr>
          <a:xfrm>
            <a:off x="1155502" y="4115514"/>
            <a:ext cx="7253049" cy="336233"/>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Building the infrastructure.</a:t>
            </a:r>
            <a:endParaRPr lang="en-US" sz="1650" dirty="0"/>
          </a:p>
        </p:txBody>
      </p:sp>
      <p:sp>
        <p:nvSpPr>
          <p:cNvPr id="8" name="Shape 5"/>
          <p:cNvSpPr/>
          <p:nvPr/>
        </p:nvSpPr>
        <p:spPr>
          <a:xfrm>
            <a:off x="1050608" y="4922044"/>
            <a:ext cx="210026" cy="1260753"/>
          </a:xfrm>
          <a:prstGeom prst="roundRect">
            <a:avLst>
              <a:gd name="adj" fmla="val 150079"/>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9" name="Text 6"/>
          <p:cNvSpPr/>
          <p:nvPr/>
        </p:nvSpPr>
        <p:spPr>
          <a:xfrm>
            <a:off x="1470660" y="5132070"/>
            <a:ext cx="2626638" cy="328255"/>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WGAN</a:t>
            </a:r>
            <a:endParaRPr lang="en-US" sz="2050" dirty="0"/>
          </a:p>
        </p:txBody>
      </p:sp>
      <p:sp>
        <p:nvSpPr>
          <p:cNvPr id="10" name="Text 7"/>
          <p:cNvSpPr/>
          <p:nvPr/>
        </p:nvSpPr>
        <p:spPr>
          <a:xfrm>
            <a:off x="1470660" y="5586293"/>
            <a:ext cx="6937891" cy="336233"/>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Synthetic data generation.</a:t>
            </a:r>
            <a:endParaRPr lang="en-US" sz="1650" dirty="0"/>
          </a:p>
        </p:txBody>
      </p:sp>
      <p:sp>
        <p:nvSpPr>
          <p:cNvPr id="11" name="Shape 8"/>
          <p:cNvSpPr/>
          <p:nvPr/>
        </p:nvSpPr>
        <p:spPr>
          <a:xfrm>
            <a:off x="1365766" y="6392823"/>
            <a:ext cx="210026" cy="1260753"/>
          </a:xfrm>
          <a:prstGeom prst="roundRect">
            <a:avLst>
              <a:gd name="adj" fmla="val 150079"/>
            </a:avLst>
          </a:prstGeom>
          <a:solidFill>
            <a:srgbClr val="F2EEEE"/>
          </a:solidFill>
          <a:ln w="7620">
            <a:solidFill>
              <a:srgbClr val="D8D4D4"/>
            </a:solidFill>
            <a:prstDash val="solid"/>
          </a:ln>
          <a:effectLst>
            <a:outerShdw dist="19050" dir="2700000" algn="bl" rotWithShape="0">
              <a:srgbClr val="D8D4D4">
                <a:alpha val="100000"/>
              </a:srgbClr>
            </a:outerShdw>
          </a:effectLst>
        </p:spPr>
      </p:sp>
      <p:sp>
        <p:nvSpPr>
          <p:cNvPr id="12" name="Text 9"/>
          <p:cNvSpPr/>
          <p:nvPr/>
        </p:nvSpPr>
        <p:spPr>
          <a:xfrm>
            <a:off x="1785818" y="6602849"/>
            <a:ext cx="2626638" cy="328255"/>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Barlow Bold" pitchFamily="34" charset="0"/>
                <a:ea typeface="Barlow Bold" pitchFamily="34" charset="-122"/>
                <a:cs typeface="Barlow Bold" pitchFamily="34" charset="-120"/>
              </a:rPr>
              <a:t>Hyper Tuning</a:t>
            </a:r>
            <a:endParaRPr lang="en-US" sz="2050" dirty="0"/>
          </a:p>
        </p:txBody>
      </p:sp>
      <p:sp>
        <p:nvSpPr>
          <p:cNvPr id="13" name="Text 10"/>
          <p:cNvSpPr/>
          <p:nvPr/>
        </p:nvSpPr>
        <p:spPr>
          <a:xfrm>
            <a:off x="1785818" y="7057073"/>
            <a:ext cx="6622733" cy="336233"/>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Montserrat" pitchFamily="34" charset="0"/>
                <a:ea typeface="Montserrat" pitchFamily="34" charset="-122"/>
                <a:cs typeface="Montserrat" pitchFamily="34" charset="-120"/>
              </a:rPr>
              <a:t>Optimal performance.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840480" cy="8229600"/>
          </a:xfrm>
          <a:prstGeom prst="rect">
            <a:avLst/>
          </a:prstGeom>
        </p:spPr>
      </p:pic>
      <p:sp>
        <p:nvSpPr>
          <p:cNvPr id="3" name="Text 0"/>
          <p:cNvSpPr/>
          <p:nvPr/>
        </p:nvSpPr>
        <p:spPr>
          <a:xfrm>
            <a:off x="4451390" y="129682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D73AD7"/>
                </a:solidFill>
                <a:latin typeface="Barlow Bold" pitchFamily="34" charset="0"/>
                <a:ea typeface="Barlow Bold" pitchFamily="34" charset="-122"/>
                <a:cs typeface="Barlow Bold" pitchFamily="34" charset="-120"/>
              </a:rPr>
              <a:t>Novelty of the Project</a:t>
            </a:r>
            <a:endParaRPr lang="en-US" sz="44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1390" y="2345769"/>
            <a:ext cx="566976" cy="566976"/>
          </a:xfrm>
          <a:prstGeom prst="rect">
            <a:avLst/>
          </a:prstGeom>
        </p:spPr>
      </p:pic>
      <p:sp>
        <p:nvSpPr>
          <p:cNvPr id="5" name="Text 1"/>
          <p:cNvSpPr/>
          <p:nvPr/>
        </p:nvSpPr>
        <p:spPr>
          <a:xfrm>
            <a:off x="4451390" y="3196233"/>
            <a:ext cx="386691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WGAN for Tabular Medical Data</a:t>
            </a:r>
            <a:endParaRPr lang="en-US" sz="2200" dirty="0"/>
          </a:p>
        </p:txBody>
      </p:sp>
      <p:sp>
        <p:nvSpPr>
          <p:cNvPr id="6" name="Text 2"/>
          <p:cNvSpPr/>
          <p:nvPr/>
        </p:nvSpPr>
        <p:spPr>
          <a:xfrm>
            <a:off x="4451390" y="3686651"/>
            <a:ext cx="455080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First to apply Wasserstein GAN for realistic synthetic patient records.</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5684" y="2345769"/>
            <a:ext cx="566976" cy="566976"/>
          </a:xfrm>
          <a:prstGeom prst="rect">
            <a:avLst/>
          </a:prstGeom>
        </p:spPr>
      </p:pic>
      <p:sp>
        <p:nvSpPr>
          <p:cNvPr id="8" name="Text 3"/>
          <p:cNvSpPr/>
          <p:nvPr/>
        </p:nvSpPr>
        <p:spPr>
          <a:xfrm>
            <a:off x="9285684" y="3196233"/>
            <a:ext cx="437352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Solving Class Imbalance with GANs</a:t>
            </a:r>
            <a:endParaRPr lang="en-US" sz="2200" dirty="0"/>
          </a:p>
        </p:txBody>
      </p:sp>
      <p:sp>
        <p:nvSpPr>
          <p:cNvPr id="9" name="Text 4"/>
          <p:cNvSpPr/>
          <p:nvPr/>
        </p:nvSpPr>
        <p:spPr>
          <a:xfrm>
            <a:off x="9285684" y="3686651"/>
            <a:ext cx="455092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Generates balanced synthetic samples, reducing false negatives.</a:t>
            </a:r>
            <a:endParaRPr lang="en-US" sz="17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390" y="4866084"/>
            <a:ext cx="566976" cy="566976"/>
          </a:xfrm>
          <a:prstGeom prst="rect">
            <a:avLst/>
          </a:prstGeom>
        </p:spPr>
      </p:pic>
      <p:sp>
        <p:nvSpPr>
          <p:cNvPr id="11" name="Text 5"/>
          <p:cNvSpPr/>
          <p:nvPr/>
        </p:nvSpPr>
        <p:spPr>
          <a:xfrm>
            <a:off x="4451390" y="5716548"/>
            <a:ext cx="394906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Comprehensive ML Comparison</a:t>
            </a:r>
            <a:endParaRPr lang="en-US" sz="2200" dirty="0"/>
          </a:p>
        </p:txBody>
      </p:sp>
      <p:sp>
        <p:nvSpPr>
          <p:cNvPr id="12" name="Text 6"/>
          <p:cNvSpPr/>
          <p:nvPr/>
        </p:nvSpPr>
        <p:spPr>
          <a:xfrm>
            <a:off x="4451390" y="6206966"/>
            <a:ext cx="455080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Evaluates five ML models on real vs GAN-augmented data.</a:t>
            </a:r>
            <a:endParaRPr lang="en-US" sz="17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5684" y="4866084"/>
            <a:ext cx="566976" cy="566976"/>
          </a:xfrm>
          <a:prstGeom prst="rect">
            <a:avLst/>
          </a:prstGeom>
        </p:spPr>
      </p:pic>
      <p:sp>
        <p:nvSpPr>
          <p:cNvPr id="14" name="Text 7"/>
          <p:cNvSpPr/>
          <p:nvPr/>
        </p:nvSpPr>
        <p:spPr>
          <a:xfrm>
            <a:off x="9285684" y="5716548"/>
            <a:ext cx="364962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Barlow Bold" pitchFamily="34" charset="0"/>
                <a:ea typeface="Barlow Bold" pitchFamily="34" charset="-122"/>
                <a:cs typeface="Barlow Bold" pitchFamily="34" charset="-120"/>
              </a:rPr>
              <a:t>Clinically Relevant Evaluation</a:t>
            </a:r>
            <a:endParaRPr lang="en-US" sz="2200" dirty="0"/>
          </a:p>
        </p:txBody>
      </p:sp>
      <p:sp>
        <p:nvSpPr>
          <p:cNvPr id="15" name="Text 8"/>
          <p:cNvSpPr/>
          <p:nvPr/>
        </p:nvSpPr>
        <p:spPr>
          <a:xfrm>
            <a:off x="9285684" y="6206966"/>
            <a:ext cx="455092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Uses precision, recall, F1-score, ROC-AUC for diagnosis needs.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65175" y="913090"/>
            <a:ext cx="6796326" cy="606147"/>
          </a:xfrm>
          <a:prstGeom prst="rect">
            <a:avLst/>
          </a:prstGeom>
          <a:noFill/>
          <a:ln/>
        </p:spPr>
        <p:txBody>
          <a:bodyPr wrap="none" lIns="0" tIns="0" rIns="0" bIns="0" rtlCol="0" anchor="t"/>
          <a:lstStyle/>
          <a:p>
            <a:pPr marL="0" indent="0" algn="l">
              <a:lnSpc>
                <a:spcPts val="4750"/>
              </a:lnSpc>
              <a:buNone/>
            </a:pPr>
            <a:r>
              <a:rPr lang="en-US" sz="3800" b="1" dirty="0">
                <a:solidFill>
                  <a:srgbClr val="D73AD7"/>
                </a:solidFill>
                <a:latin typeface="Barlow Bold" pitchFamily="34" charset="0"/>
                <a:ea typeface="Barlow Bold" pitchFamily="34" charset="-122"/>
                <a:cs typeface="Barlow Bold" pitchFamily="34" charset="-120"/>
              </a:rPr>
              <a:t>Literature Review: Key Findings</a:t>
            </a:r>
            <a:endParaRPr lang="en-US" sz="3800" dirty="0"/>
          </a:p>
        </p:txBody>
      </p:sp>
      <p:sp>
        <p:nvSpPr>
          <p:cNvPr id="4" name="Text 1"/>
          <p:cNvSpPr/>
          <p:nvPr/>
        </p:nvSpPr>
        <p:spPr>
          <a:xfrm>
            <a:off x="6165175" y="1810107"/>
            <a:ext cx="7786449"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Most studies use classical ML only. GANs are underexplored in CVD prediction. There is a lack of performance evaluation after augmentation. Limited explainability and fairness assessment.</a:t>
            </a:r>
            <a:endParaRPr lang="en-US" sz="1500" dirty="0"/>
          </a:p>
        </p:txBody>
      </p:sp>
      <p:sp>
        <p:nvSpPr>
          <p:cNvPr id="5" name="Shape 2"/>
          <p:cNvSpPr/>
          <p:nvPr/>
        </p:nvSpPr>
        <p:spPr>
          <a:xfrm>
            <a:off x="6165175" y="2959060"/>
            <a:ext cx="7786449" cy="4357449"/>
          </a:xfrm>
          <a:prstGeom prst="roundRect">
            <a:avLst>
              <a:gd name="adj" fmla="val 6677"/>
            </a:avLst>
          </a:prstGeom>
          <a:noFill/>
          <a:ln w="7620">
            <a:solidFill>
              <a:srgbClr val="000000">
                <a:alpha val="8000"/>
              </a:srgbClr>
            </a:solidFill>
            <a:prstDash val="solid"/>
          </a:ln>
        </p:spPr>
      </p:sp>
      <p:sp>
        <p:nvSpPr>
          <p:cNvPr id="6" name="Shape 3"/>
          <p:cNvSpPr/>
          <p:nvPr/>
        </p:nvSpPr>
        <p:spPr>
          <a:xfrm>
            <a:off x="6172795" y="2966680"/>
            <a:ext cx="7771209" cy="868442"/>
          </a:xfrm>
          <a:prstGeom prst="rect">
            <a:avLst/>
          </a:prstGeom>
          <a:solidFill>
            <a:srgbClr val="FFFFFF">
              <a:alpha val="4000"/>
            </a:srgbClr>
          </a:solidFill>
          <a:ln/>
        </p:spPr>
      </p:sp>
      <p:sp>
        <p:nvSpPr>
          <p:cNvPr id="7" name="Text 4"/>
          <p:cNvSpPr/>
          <p:nvPr/>
        </p:nvSpPr>
        <p:spPr>
          <a:xfrm>
            <a:off x="6366867" y="3090624"/>
            <a:ext cx="116252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Study</a:t>
            </a:r>
            <a:endParaRPr lang="en-US" sz="1500" dirty="0"/>
          </a:p>
        </p:txBody>
      </p:sp>
      <p:sp>
        <p:nvSpPr>
          <p:cNvPr id="8" name="Text 5"/>
          <p:cNvSpPr/>
          <p:nvPr/>
        </p:nvSpPr>
        <p:spPr>
          <a:xfrm>
            <a:off x="7924919" y="3090624"/>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Algorithm</a:t>
            </a:r>
            <a:endParaRPr lang="en-US" sz="1500" dirty="0"/>
          </a:p>
        </p:txBody>
      </p:sp>
      <p:sp>
        <p:nvSpPr>
          <p:cNvPr id="9" name="Text 6"/>
          <p:cNvSpPr/>
          <p:nvPr/>
        </p:nvSpPr>
        <p:spPr>
          <a:xfrm>
            <a:off x="9479161" y="3090624"/>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Dataset</a:t>
            </a:r>
            <a:endParaRPr lang="en-US" sz="1500" dirty="0"/>
          </a:p>
        </p:txBody>
      </p:sp>
      <p:sp>
        <p:nvSpPr>
          <p:cNvPr id="10" name="Text 7"/>
          <p:cNvSpPr/>
          <p:nvPr/>
        </p:nvSpPr>
        <p:spPr>
          <a:xfrm>
            <a:off x="11033403" y="3090624"/>
            <a:ext cx="913090"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Key Result</a:t>
            </a:r>
            <a:endParaRPr lang="en-US" sz="1500" dirty="0"/>
          </a:p>
        </p:txBody>
      </p:sp>
      <p:sp>
        <p:nvSpPr>
          <p:cNvPr id="11" name="Text 8"/>
          <p:cNvSpPr/>
          <p:nvPr/>
        </p:nvSpPr>
        <p:spPr>
          <a:xfrm>
            <a:off x="12342019" y="3090624"/>
            <a:ext cx="1408033"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Gap</a:t>
            </a:r>
            <a:endParaRPr lang="en-US" sz="1500" dirty="0"/>
          </a:p>
        </p:txBody>
      </p:sp>
      <p:sp>
        <p:nvSpPr>
          <p:cNvPr id="12" name="Shape 9"/>
          <p:cNvSpPr/>
          <p:nvPr/>
        </p:nvSpPr>
        <p:spPr>
          <a:xfrm>
            <a:off x="6172795" y="3835122"/>
            <a:ext cx="7771209" cy="868442"/>
          </a:xfrm>
          <a:prstGeom prst="rect">
            <a:avLst/>
          </a:prstGeom>
          <a:solidFill>
            <a:srgbClr val="000000">
              <a:alpha val="4000"/>
            </a:srgbClr>
          </a:solidFill>
          <a:ln/>
        </p:spPr>
      </p:sp>
      <p:sp>
        <p:nvSpPr>
          <p:cNvPr id="13" name="Text 10"/>
          <p:cNvSpPr/>
          <p:nvPr/>
        </p:nvSpPr>
        <p:spPr>
          <a:xfrm>
            <a:off x="6366867" y="3959066"/>
            <a:ext cx="116252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Narain et al.</a:t>
            </a:r>
            <a:endParaRPr lang="en-US" sz="1500" dirty="0"/>
          </a:p>
        </p:txBody>
      </p:sp>
      <p:sp>
        <p:nvSpPr>
          <p:cNvPr id="14" name="Text 11"/>
          <p:cNvSpPr/>
          <p:nvPr/>
        </p:nvSpPr>
        <p:spPr>
          <a:xfrm>
            <a:off x="7924919" y="3959066"/>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QNN</a:t>
            </a:r>
            <a:endParaRPr lang="en-US" sz="1500" dirty="0"/>
          </a:p>
        </p:txBody>
      </p:sp>
      <p:sp>
        <p:nvSpPr>
          <p:cNvPr id="15" name="Text 12"/>
          <p:cNvSpPr/>
          <p:nvPr/>
        </p:nvSpPr>
        <p:spPr>
          <a:xfrm>
            <a:off x="9479161" y="3959066"/>
            <a:ext cx="1158716"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Framingham</a:t>
            </a:r>
            <a:endParaRPr lang="en-US" sz="1500" dirty="0"/>
          </a:p>
        </p:txBody>
      </p:sp>
      <p:sp>
        <p:nvSpPr>
          <p:cNvPr id="16" name="Text 13"/>
          <p:cNvSpPr/>
          <p:nvPr/>
        </p:nvSpPr>
        <p:spPr>
          <a:xfrm>
            <a:off x="11033403" y="3959066"/>
            <a:ext cx="913090"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98.5% accuracy</a:t>
            </a:r>
            <a:endParaRPr lang="en-US" sz="1500" dirty="0"/>
          </a:p>
        </p:txBody>
      </p:sp>
      <p:sp>
        <p:nvSpPr>
          <p:cNvPr id="17" name="Text 14"/>
          <p:cNvSpPr/>
          <p:nvPr/>
        </p:nvSpPr>
        <p:spPr>
          <a:xfrm>
            <a:off x="12342019" y="3959066"/>
            <a:ext cx="1408033"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No ML comparison</a:t>
            </a:r>
            <a:endParaRPr lang="en-US" sz="1500" dirty="0"/>
          </a:p>
        </p:txBody>
      </p:sp>
      <p:sp>
        <p:nvSpPr>
          <p:cNvPr id="18" name="Shape 15"/>
          <p:cNvSpPr/>
          <p:nvPr/>
        </p:nvSpPr>
        <p:spPr>
          <a:xfrm>
            <a:off x="6172795" y="4703564"/>
            <a:ext cx="7771209" cy="558165"/>
          </a:xfrm>
          <a:prstGeom prst="rect">
            <a:avLst/>
          </a:prstGeom>
          <a:solidFill>
            <a:srgbClr val="FFFFFF">
              <a:alpha val="4000"/>
            </a:srgbClr>
          </a:solidFill>
          <a:ln/>
        </p:spPr>
      </p:sp>
      <p:sp>
        <p:nvSpPr>
          <p:cNvPr id="19" name="Text 16"/>
          <p:cNvSpPr/>
          <p:nvPr/>
        </p:nvSpPr>
        <p:spPr>
          <a:xfrm>
            <a:off x="6366867" y="4827508"/>
            <a:ext cx="116252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Shah et al.</a:t>
            </a:r>
            <a:endParaRPr lang="en-US" sz="1500" dirty="0"/>
          </a:p>
        </p:txBody>
      </p:sp>
      <p:sp>
        <p:nvSpPr>
          <p:cNvPr id="20" name="Text 17"/>
          <p:cNvSpPr/>
          <p:nvPr/>
        </p:nvSpPr>
        <p:spPr>
          <a:xfrm>
            <a:off x="7924919" y="4827508"/>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KNN</a:t>
            </a:r>
            <a:endParaRPr lang="en-US" sz="1500" dirty="0"/>
          </a:p>
        </p:txBody>
      </p:sp>
      <p:sp>
        <p:nvSpPr>
          <p:cNvPr id="21" name="Text 18"/>
          <p:cNvSpPr/>
          <p:nvPr/>
        </p:nvSpPr>
        <p:spPr>
          <a:xfrm>
            <a:off x="9479161" y="4827508"/>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UCI</a:t>
            </a:r>
            <a:endParaRPr lang="en-US" sz="1500" dirty="0"/>
          </a:p>
        </p:txBody>
      </p:sp>
      <p:sp>
        <p:nvSpPr>
          <p:cNvPr id="22" name="Text 19"/>
          <p:cNvSpPr/>
          <p:nvPr/>
        </p:nvSpPr>
        <p:spPr>
          <a:xfrm>
            <a:off x="11033403" y="4827508"/>
            <a:ext cx="913090"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90.8%</a:t>
            </a:r>
            <a:endParaRPr lang="en-US" sz="1500" dirty="0"/>
          </a:p>
        </p:txBody>
      </p:sp>
      <p:sp>
        <p:nvSpPr>
          <p:cNvPr id="23" name="Text 20"/>
          <p:cNvSpPr/>
          <p:nvPr/>
        </p:nvSpPr>
        <p:spPr>
          <a:xfrm>
            <a:off x="12342019" y="4827508"/>
            <a:ext cx="1408033"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No GAN, DL</a:t>
            </a:r>
            <a:endParaRPr lang="en-US" sz="1500" dirty="0"/>
          </a:p>
        </p:txBody>
      </p:sp>
      <p:sp>
        <p:nvSpPr>
          <p:cNvPr id="24" name="Shape 21"/>
          <p:cNvSpPr/>
          <p:nvPr/>
        </p:nvSpPr>
        <p:spPr>
          <a:xfrm>
            <a:off x="6172795" y="5261729"/>
            <a:ext cx="7771209" cy="1178719"/>
          </a:xfrm>
          <a:prstGeom prst="rect">
            <a:avLst/>
          </a:prstGeom>
          <a:solidFill>
            <a:srgbClr val="000000">
              <a:alpha val="4000"/>
            </a:srgbClr>
          </a:solidFill>
          <a:ln/>
        </p:spPr>
      </p:sp>
      <p:sp>
        <p:nvSpPr>
          <p:cNvPr id="25" name="Text 22"/>
          <p:cNvSpPr/>
          <p:nvPr/>
        </p:nvSpPr>
        <p:spPr>
          <a:xfrm>
            <a:off x="6366867" y="5385673"/>
            <a:ext cx="1162526"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Drod et unknown link, PCA</a:t>
            </a:r>
            <a:endParaRPr lang="en-US" sz="1500" dirty="0"/>
          </a:p>
        </p:txBody>
      </p:sp>
      <p:sp>
        <p:nvSpPr>
          <p:cNvPr id="26" name="Text 23"/>
          <p:cNvSpPr/>
          <p:nvPr/>
        </p:nvSpPr>
        <p:spPr>
          <a:xfrm>
            <a:off x="7924919" y="5385673"/>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MAFLD</a:t>
            </a:r>
            <a:endParaRPr lang="en-US" sz="1500" dirty="0"/>
          </a:p>
        </p:txBody>
      </p:sp>
      <p:sp>
        <p:nvSpPr>
          <p:cNvPr id="27" name="Text 24"/>
          <p:cNvSpPr/>
          <p:nvPr/>
        </p:nvSpPr>
        <p:spPr>
          <a:xfrm>
            <a:off x="9479161" y="5385673"/>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85.11%</a:t>
            </a:r>
            <a:endParaRPr lang="en-US" sz="1500" dirty="0"/>
          </a:p>
        </p:txBody>
      </p:sp>
      <p:sp>
        <p:nvSpPr>
          <p:cNvPr id="28" name="Text 25"/>
          <p:cNvSpPr/>
          <p:nvPr/>
        </p:nvSpPr>
        <p:spPr>
          <a:xfrm>
            <a:off x="11033403" y="5385673"/>
            <a:ext cx="913090" cy="93083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Not generalizable</a:t>
            </a:r>
            <a:endParaRPr lang="en-US" sz="1500" dirty="0"/>
          </a:p>
        </p:txBody>
      </p:sp>
      <p:sp>
        <p:nvSpPr>
          <p:cNvPr id="29" name="Text 26"/>
          <p:cNvSpPr/>
          <p:nvPr/>
        </p:nvSpPr>
        <p:spPr>
          <a:xfrm>
            <a:off x="12342019" y="5385673"/>
            <a:ext cx="1408033" cy="310277"/>
          </a:xfrm>
          <a:prstGeom prst="rect">
            <a:avLst/>
          </a:prstGeom>
          <a:noFill/>
          <a:ln/>
        </p:spPr>
        <p:txBody>
          <a:bodyPr wrap="none" lIns="0" tIns="0" rIns="0" bIns="0" rtlCol="0" anchor="t"/>
          <a:lstStyle/>
          <a:p>
            <a:pPr marL="0" indent="0" algn="l">
              <a:lnSpc>
                <a:spcPts val="2400"/>
              </a:lnSpc>
              <a:buNone/>
            </a:pPr>
            <a:endParaRPr lang="en-US" sz="1500" dirty="0"/>
          </a:p>
        </p:txBody>
      </p:sp>
      <p:sp>
        <p:nvSpPr>
          <p:cNvPr id="30" name="Shape 27"/>
          <p:cNvSpPr/>
          <p:nvPr/>
        </p:nvSpPr>
        <p:spPr>
          <a:xfrm>
            <a:off x="6172795" y="6440448"/>
            <a:ext cx="7771209" cy="868442"/>
          </a:xfrm>
          <a:prstGeom prst="rect">
            <a:avLst/>
          </a:prstGeom>
          <a:solidFill>
            <a:srgbClr val="FFFFFF">
              <a:alpha val="4000"/>
            </a:srgbClr>
          </a:solidFill>
          <a:ln/>
        </p:spPr>
      </p:sp>
      <p:sp>
        <p:nvSpPr>
          <p:cNvPr id="31" name="Text 28"/>
          <p:cNvSpPr/>
          <p:nvPr/>
        </p:nvSpPr>
        <p:spPr>
          <a:xfrm>
            <a:off x="6366867" y="6564392"/>
            <a:ext cx="116252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Our Work</a:t>
            </a:r>
            <a:endParaRPr lang="en-US" sz="1500" dirty="0"/>
          </a:p>
        </p:txBody>
      </p:sp>
      <p:sp>
        <p:nvSpPr>
          <p:cNvPr id="32" name="Text 29"/>
          <p:cNvSpPr/>
          <p:nvPr/>
        </p:nvSpPr>
        <p:spPr>
          <a:xfrm>
            <a:off x="7924919" y="6564392"/>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GAN + ML</a:t>
            </a:r>
            <a:endParaRPr lang="en-US" sz="1500" dirty="0"/>
          </a:p>
        </p:txBody>
      </p:sp>
      <p:sp>
        <p:nvSpPr>
          <p:cNvPr id="33" name="Text 30"/>
          <p:cNvSpPr/>
          <p:nvPr/>
        </p:nvSpPr>
        <p:spPr>
          <a:xfrm>
            <a:off x="9479161" y="6564392"/>
            <a:ext cx="1158716" cy="31027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UCI Heart</a:t>
            </a:r>
            <a:endParaRPr lang="en-US" sz="1500" dirty="0"/>
          </a:p>
        </p:txBody>
      </p:sp>
      <p:sp>
        <p:nvSpPr>
          <p:cNvPr id="34" name="Text 31"/>
          <p:cNvSpPr/>
          <p:nvPr/>
        </p:nvSpPr>
        <p:spPr>
          <a:xfrm>
            <a:off x="11033403" y="6564392"/>
            <a:ext cx="913090"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84.2% SVM</a:t>
            </a:r>
            <a:endParaRPr lang="en-US" sz="1500" dirty="0"/>
          </a:p>
        </p:txBody>
      </p:sp>
      <p:sp>
        <p:nvSpPr>
          <p:cNvPr id="35" name="Text 32"/>
          <p:cNvSpPr/>
          <p:nvPr/>
        </p:nvSpPr>
        <p:spPr>
          <a:xfrm>
            <a:off x="12342019" y="6564392"/>
            <a:ext cx="1408033" cy="62055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GAN adds diversity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1871</Words>
  <Application>Microsoft Office PowerPoint</Application>
  <PresentationFormat>Custom</PresentationFormat>
  <Paragraphs>401</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Montserrat</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Rajiv Kumar Manindra</cp:lastModifiedBy>
  <cp:revision>2</cp:revision>
  <dcterms:created xsi:type="dcterms:W3CDTF">2025-12-16T16:10:41Z</dcterms:created>
  <dcterms:modified xsi:type="dcterms:W3CDTF">2025-12-16T16:11:38Z</dcterms:modified>
</cp:coreProperties>
</file>